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06" r:id="rId1"/>
  </p:sldMasterIdLst>
  <p:notesMasterIdLst>
    <p:notesMasterId r:id="rId11"/>
  </p:notesMasterIdLst>
  <p:handoutMasterIdLst>
    <p:handoutMasterId r:id="rId12"/>
  </p:handoutMasterIdLst>
  <p:sldIdLst>
    <p:sldId id="256" r:id="rId2"/>
    <p:sldId id="257" r:id="rId3"/>
    <p:sldId id="258" r:id="rId4"/>
    <p:sldId id="262" r:id="rId5"/>
    <p:sldId id="279" r:id="rId6"/>
    <p:sldId id="273" r:id="rId7"/>
    <p:sldId id="274" r:id="rId8"/>
    <p:sldId id="275" r:id="rId9"/>
    <p:sldId id="276" r:id="rId10"/>
  </p:sldIdLst>
  <p:sldSz cx="6858000" cy="9144000" type="screen4x3"/>
  <p:notesSz cx="7104063" cy="10234613"/>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84" d="100"/>
          <a:sy n="84" d="100"/>
        </p:scale>
        <p:origin x="-702" y="396"/>
      </p:cViewPr>
      <p:guideLst>
        <p:guide orient="horz" pos="2880"/>
        <p:guide pos="2160"/>
      </p:guideLst>
    </p:cSldViewPr>
  </p:slideViewPr>
  <p:outlineViewPr>
    <p:cViewPr varScale="1">
      <p:scale>
        <a:sx n="170" d="200"/>
        <a:sy n="170" d="200"/>
      </p:scale>
      <p:origin x="180" y="52206"/>
    </p:cViewPr>
  </p:outlineViewPr>
  <p:notesTextViewPr>
    <p:cViewPr>
      <p:scale>
        <a:sx n="1" d="1"/>
        <a:sy n="1" d="1"/>
      </p:scale>
      <p:origin x="0" y="0"/>
    </p:cViewPr>
  </p:notesTextViewPr>
  <p:notesViewPr>
    <p:cSldViewPr>
      <p:cViewPr varScale="1">
        <p:scale>
          <a:sx n="59" d="100"/>
          <a:sy n="59" d="100"/>
        </p:scale>
        <p:origin x="-1752" y="-7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r>
              <a:rPr lang="fr-FR" smtClean="0"/>
              <a:t>Lycée International des Pontonniers/Strasbourg</a:t>
            </a:r>
            <a:endParaRPr lang="fr-FR"/>
          </a:p>
        </p:txBody>
      </p:sp>
      <p:sp>
        <p:nvSpPr>
          <p:cNvPr id="3" name="Espace réservé de la date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F5D8EFEC-C812-4A8B-9E77-936FD3D4480F}" type="datetimeFigureOut">
              <a:rPr lang="fr-FR" smtClean="0"/>
              <a:t>05/03/2013</a:t>
            </a:fld>
            <a:endParaRPr lang="fr-FR"/>
          </a:p>
        </p:txBody>
      </p:sp>
      <p:sp>
        <p:nvSpPr>
          <p:cNvPr id="4" name="Espace réservé du pied de page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5889EACC-22A3-4339-97EC-61CBB929D4FC}" type="slidenum">
              <a:rPr lang="fr-FR" smtClean="0"/>
              <a:t>‹N°›</a:t>
            </a:fld>
            <a:endParaRPr lang="fr-FR"/>
          </a:p>
        </p:txBody>
      </p:sp>
    </p:spTree>
    <p:extLst>
      <p:ext uri="{BB962C8B-B14F-4D97-AF65-F5344CB8AC3E}">
        <p14:creationId xmlns:p14="http://schemas.microsoft.com/office/powerpoint/2010/main" val="247516208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0" y="77787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10407" y="4861442"/>
            <a:ext cx="5681606" cy="46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smtClean="0"/>
          </a:p>
        </p:txBody>
      </p:sp>
    </p:spTree>
    <p:extLst>
      <p:ext uri="{BB962C8B-B14F-4D97-AF65-F5344CB8AC3E}">
        <p14:creationId xmlns:p14="http://schemas.microsoft.com/office/powerpoint/2010/main" val="4076726765"/>
      </p:ext>
    </p:extLst>
  </p:cSld>
  <p:clrMap bg1="lt1" tx1="dk1" bg2="lt2" tx2="dk2" accent1="accent1" accent2="accent2" accent3="accent3" accent4="accent4" accent5="accent5" accent6="accent6" hlink="hlink" folHlink="folHlink"/>
  <p:hf ftr="0" dt="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txBox="1">
            <a:spLocks noGrp="1" noRot="1" noChangeAspect="1" noChangeArrowheads="1"/>
          </p:cNvSpPr>
          <p:nvPr>
            <p:ph type="sldImg"/>
          </p:nvPr>
        </p:nvSpPr>
        <p:spPr bwMode="auto">
          <a:xfrm>
            <a:off x="2112963" y="777875"/>
            <a:ext cx="2878137"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710407" y="4861441"/>
            <a:ext cx="5683250" cy="460557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2112963" y="777875"/>
            <a:ext cx="2878137"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10407" y="4861441"/>
            <a:ext cx="5683250" cy="460557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txBox="1">
            <a:spLocks noGrp="1" noRot="1" noChangeAspect="1" noChangeArrowheads="1"/>
          </p:cNvSpPr>
          <p:nvPr>
            <p:ph type="sldImg"/>
          </p:nvPr>
        </p:nvSpPr>
        <p:spPr bwMode="auto">
          <a:xfrm>
            <a:off x="2112963" y="777875"/>
            <a:ext cx="2878137"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710407" y="4861441"/>
            <a:ext cx="5683250" cy="460557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2112963" y="777875"/>
            <a:ext cx="2878137"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710407" y="4861441"/>
            <a:ext cx="5683250" cy="460557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0"/>
            <a:ext cx="6858000" cy="914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68580" y="135467"/>
            <a:ext cx="6720840" cy="8886613"/>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9" name="Rectangle 8"/>
          <p:cNvSpPr/>
          <p:nvPr/>
        </p:nvSpPr>
        <p:spPr>
          <a:xfrm>
            <a:off x="259081" y="3923469"/>
            <a:ext cx="5360948" cy="3285067"/>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79489" y="3926179"/>
            <a:ext cx="892761" cy="327964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84536" y="4182211"/>
            <a:ext cx="682668" cy="2767584"/>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4113" y="4074162"/>
            <a:ext cx="5210884" cy="299381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840120" y="6167024"/>
            <a:ext cx="571500" cy="609600"/>
          </a:xfrm>
        </p:spPr>
        <p:txBody>
          <a:bodyPr/>
          <a:lstStyle>
            <a:lvl1pPr algn="ctr">
              <a:defRPr sz="2800">
                <a:solidFill>
                  <a:schemeClr val="accent1">
                    <a:lumMod val="50000"/>
                  </a:schemeClr>
                </a:solidFill>
              </a:defRPr>
            </a:lvl1pPr>
          </a:lstStyle>
          <a:p>
            <a:fld id="{29C449EE-C37F-47F6-8118-840ED44717F7}" type="slidenum">
              <a:rPr lang="fr-FR" smtClean="0"/>
              <a:pPr/>
              <a:t>‹N°›</a:t>
            </a:fld>
            <a:endParaRPr lang="fr-FR"/>
          </a:p>
        </p:txBody>
      </p:sp>
      <p:sp>
        <p:nvSpPr>
          <p:cNvPr id="11" name="Rectangle 10"/>
          <p:cNvSpPr/>
          <p:nvPr/>
        </p:nvSpPr>
        <p:spPr>
          <a:xfrm>
            <a:off x="406366" y="6079035"/>
            <a:ext cx="5066375" cy="885823"/>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4228" y="4185920"/>
            <a:ext cx="5070651" cy="277029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82104" y="6197600"/>
            <a:ext cx="4914900" cy="6096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453529" y="4302712"/>
            <a:ext cx="4972050" cy="1625601"/>
          </a:xfrm>
        </p:spPr>
        <p:txBody>
          <a:bodyPr anchor="b" anchorCtr="0">
            <a:noAutofit/>
          </a:bodyPr>
          <a:lstStyle>
            <a:lvl1pPr>
              <a:defRPr sz="4000">
                <a:solidFill>
                  <a:schemeClr val="accent1">
                    <a:lumMod val="50000"/>
                  </a:schemeClr>
                </a:solidFill>
              </a:defRPr>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5A6D06-A69A-4F80-8EEC-F2673644D6F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5146277" y="304800"/>
            <a:ext cx="1394460" cy="8163512"/>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5216419" y="468546"/>
            <a:ext cx="1254176" cy="7836023"/>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5286433" y="527237"/>
            <a:ext cx="1114148" cy="771864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342900" y="508000"/>
            <a:ext cx="4629150" cy="772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3F9B83-59C3-4B4B-81B0-172669973384}"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342900" y="465667"/>
            <a:ext cx="6171010" cy="1911351"/>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342900" y="2641601"/>
            <a:ext cx="3027760" cy="564515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84960" y="2641601"/>
            <a:ext cx="3028950" cy="564515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idx="10"/>
          </p:nvPr>
        </p:nvSpPr>
        <p:spPr>
          <a:xfrm>
            <a:off x="342900" y="8326967"/>
            <a:ext cx="1599010" cy="632884"/>
          </a:xfrm>
        </p:spPr>
        <p:txBody>
          <a:bodyPr/>
          <a:lstStyle>
            <a:lvl1pPr>
              <a:defRPr/>
            </a:lvl1pPr>
          </a:lstStyle>
          <a:p>
            <a:endParaRPr lang="fr-FR"/>
          </a:p>
        </p:txBody>
      </p:sp>
      <p:sp>
        <p:nvSpPr>
          <p:cNvPr id="6" name="Espace réservé du pied de page 5"/>
          <p:cNvSpPr>
            <a:spLocks noGrp="1"/>
          </p:cNvSpPr>
          <p:nvPr>
            <p:ph type="ftr" idx="11"/>
          </p:nvPr>
        </p:nvSpPr>
        <p:spPr>
          <a:xfrm>
            <a:off x="2343150" y="8326967"/>
            <a:ext cx="2170510" cy="632884"/>
          </a:xfrm>
        </p:spPr>
        <p:txBody>
          <a:bodyPr/>
          <a:lstStyle>
            <a:lvl1pPr>
              <a:defRPr/>
            </a:lvl1pPr>
          </a:lstStyle>
          <a:p>
            <a:endParaRPr lang="fr-FR"/>
          </a:p>
        </p:txBody>
      </p:sp>
      <p:sp>
        <p:nvSpPr>
          <p:cNvPr id="7" name="Espace réservé du numéro de diapositive 6"/>
          <p:cNvSpPr>
            <a:spLocks noGrp="1"/>
          </p:cNvSpPr>
          <p:nvPr>
            <p:ph type="sldNum" idx="12"/>
          </p:nvPr>
        </p:nvSpPr>
        <p:spPr>
          <a:xfrm>
            <a:off x="4914900" y="8326967"/>
            <a:ext cx="1599010" cy="632884"/>
          </a:xfrm>
        </p:spPr>
        <p:txBody>
          <a:bodyPr/>
          <a:lstStyle>
            <a:lvl1pPr>
              <a:defRPr/>
            </a:lvl1pPr>
          </a:lstStyle>
          <a:p>
            <a:fld id="{E5C2F543-E50C-4E79-A290-E4AEB4C3F83D}" type="slidenum">
              <a:rPr lang="fr-FR"/>
              <a:pPr/>
              <a:t>‹N°›</a:t>
            </a:fld>
            <a:endParaRPr lang="fr-FR"/>
          </a:p>
        </p:txBody>
      </p:sp>
    </p:spTree>
    <p:extLst>
      <p:ext uri="{BB962C8B-B14F-4D97-AF65-F5344CB8AC3E}">
        <p14:creationId xmlns:p14="http://schemas.microsoft.com/office/powerpoint/2010/main" val="427261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1AB6DE-49F1-4434-94E2-CE0A091C564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6858000" cy="914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68580" y="135467"/>
            <a:ext cx="6720840" cy="8886613"/>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fr-FR"/>
          </a:p>
        </p:txBody>
      </p:sp>
      <p:sp>
        <p:nvSpPr>
          <p:cNvPr id="13" name="Rectangle 12"/>
          <p:cNvSpPr/>
          <p:nvPr/>
        </p:nvSpPr>
        <p:spPr>
          <a:xfrm>
            <a:off x="338982" y="3928533"/>
            <a:ext cx="6198870" cy="3285067"/>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5742" y="4064001"/>
            <a:ext cx="6025350" cy="299381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4E770AF-2C5F-41C8-ACB3-83F9486CE9BE}" type="slidenum">
              <a:rPr lang="fr-FR" smtClean="0"/>
              <a:pPr/>
              <a:t>‹N°›</a:t>
            </a:fld>
            <a:endParaRPr lang="fr-FR"/>
          </a:p>
        </p:txBody>
      </p:sp>
      <p:sp>
        <p:nvSpPr>
          <p:cNvPr id="2" name="Title 1"/>
          <p:cNvSpPr>
            <a:spLocks noGrp="1"/>
          </p:cNvSpPr>
          <p:nvPr>
            <p:ph type="title"/>
          </p:nvPr>
        </p:nvSpPr>
        <p:spPr>
          <a:xfrm>
            <a:off x="552342" y="4267200"/>
            <a:ext cx="5772150" cy="17272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Modifiez le style du titre</a:t>
            </a:r>
            <a:endParaRPr lang="en-US" dirty="0"/>
          </a:p>
        </p:txBody>
      </p:sp>
      <p:sp>
        <p:nvSpPr>
          <p:cNvPr id="15" name="Rectangle 14"/>
          <p:cNvSpPr/>
          <p:nvPr/>
        </p:nvSpPr>
        <p:spPr>
          <a:xfrm>
            <a:off x="506622" y="6055361"/>
            <a:ext cx="5863590" cy="885823"/>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52342" y="6143348"/>
            <a:ext cx="5772150" cy="698377"/>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4" name="Rectangle 13"/>
          <p:cNvSpPr/>
          <p:nvPr/>
        </p:nvSpPr>
        <p:spPr>
          <a:xfrm>
            <a:off x="506818" y="4165600"/>
            <a:ext cx="5863199" cy="277029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19596" y="544497"/>
            <a:ext cx="6195504" cy="1385903"/>
          </a:xfrm>
        </p:spPr>
        <p:txBody>
          <a:bodyPr/>
          <a:lstStyle/>
          <a:p>
            <a:r>
              <a:rPr lang="fr-FR" smtClean="0"/>
              <a:t>Modifiez le style du titre</a:t>
            </a:r>
            <a:endParaRPr lang="en-US"/>
          </a:p>
        </p:txBody>
      </p:sp>
      <p:sp>
        <p:nvSpPr>
          <p:cNvPr id="3" name="Content Placeholder 2"/>
          <p:cNvSpPr>
            <a:spLocks noGrp="1"/>
          </p:cNvSpPr>
          <p:nvPr>
            <p:ph sz="half" idx="1"/>
          </p:nvPr>
        </p:nvSpPr>
        <p:spPr>
          <a:xfrm>
            <a:off x="319596" y="2292095"/>
            <a:ext cx="3028950" cy="5876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486150" y="2292095"/>
            <a:ext cx="3028950" cy="5876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2CEE06-33AC-428B-9347-35D2C9F75E6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19596" y="544497"/>
            <a:ext cx="6195504" cy="1385903"/>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319596" y="2296584"/>
            <a:ext cx="3030141" cy="853016"/>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19596" y="3251200"/>
            <a:ext cx="3030141" cy="49170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483769" y="2296584"/>
            <a:ext cx="3031331" cy="853016"/>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483769" y="3251200"/>
            <a:ext cx="3031331" cy="49170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DE99A80-625F-4709-ADD6-B78F83226E3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4A2C8BE-609F-4169-8B82-C804BC1D80A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0" y="0"/>
            <a:ext cx="6858000" cy="914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68580" y="135467"/>
            <a:ext cx="6720840" cy="8886613"/>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B31925F-CEAE-4F22-8169-006A4DA7D6A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1" name="Rectangle 10"/>
          <p:cNvSpPr/>
          <p:nvPr/>
        </p:nvSpPr>
        <p:spPr>
          <a:xfrm>
            <a:off x="0" y="0"/>
            <a:ext cx="6858000" cy="914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68580" y="135467"/>
            <a:ext cx="6720840" cy="8886613"/>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914650" y="914400"/>
            <a:ext cx="3429000" cy="7010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ECF1BD-8B2A-461F-9048-B710EFFADD5E}" type="slidenum">
              <a:rPr lang="fr-FR" smtClean="0"/>
              <a:pPr/>
              <a:t>‹N°›</a:t>
            </a:fld>
            <a:endParaRPr lang="fr-FR"/>
          </a:p>
        </p:txBody>
      </p:sp>
      <p:sp>
        <p:nvSpPr>
          <p:cNvPr id="8" name="Rectangle 7"/>
          <p:cNvSpPr/>
          <p:nvPr/>
        </p:nvSpPr>
        <p:spPr>
          <a:xfrm>
            <a:off x="420025" y="2007616"/>
            <a:ext cx="2037425" cy="469798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7517" y="2189963"/>
            <a:ext cx="1862441" cy="43124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576750" y="3962400"/>
            <a:ext cx="1723976" cy="23368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576750" y="2312416"/>
            <a:ext cx="1723976" cy="1588827"/>
          </a:xfrm>
        </p:spPr>
        <p:txBody>
          <a:bodyPr anchor="b">
            <a:normAutofit/>
          </a:bodyPr>
          <a:lstStyle>
            <a:lvl1pPr algn="l">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0"/>
            <a:ext cx="6858000" cy="914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68580" y="135467"/>
            <a:ext cx="6720840" cy="8886613"/>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14350" y="828583"/>
            <a:ext cx="5829300" cy="5775419"/>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endParaRPr lang="fr-FR"/>
          </a:p>
        </p:txBody>
      </p:sp>
      <p:sp>
        <p:nvSpPr>
          <p:cNvPr id="7" name="Slide Number Placeholder 6"/>
          <p:cNvSpPr>
            <a:spLocks noGrp="1"/>
          </p:cNvSpPr>
          <p:nvPr>
            <p:ph type="sldNum" sz="quarter" idx="12"/>
          </p:nvPr>
        </p:nvSpPr>
        <p:spPr/>
        <p:txBody>
          <a:bodyPr/>
          <a:lstStyle/>
          <a:p>
            <a:fld id="{094657D3-5F85-48F9-99FA-004FA9EAB6C1}" type="slidenum">
              <a:rPr lang="fr-FR" smtClean="0"/>
              <a:pPr/>
              <a:t>‹N°›</a:t>
            </a:fld>
            <a:endParaRPr lang="fr-FR"/>
          </a:p>
        </p:txBody>
      </p:sp>
      <p:sp>
        <p:nvSpPr>
          <p:cNvPr id="10" name="Rectangle 9"/>
          <p:cNvSpPr/>
          <p:nvPr/>
        </p:nvSpPr>
        <p:spPr>
          <a:xfrm>
            <a:off x="514350" y="6604000"/>
            <a:ext cx="5829300" cy="1828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1500" y="6705600"/>
            <a:ext cx="5700574" cy="160389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fr-FR"/>
          </a:p>
        </p:txBody>
      </p:sp>
      <p:sp>
        <p:nvSpPr>
          <p:cNvPr id="13" name="Rectangle 12"/>
          <p:cNvSpPr/>
          <p:nvPr/>
        </p:nvSpPr>
        <p:spPr>
          <a:xfrm>
            <a:off x="685800" y="7518400"/>
            <a:ext cx="5496386" cy="60226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4192" y="6766560"/>
            <a:ext cx="5959602" cy="146304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17217" y="7542075"/>
            <a:ext cx="5433552" cy="535620"/>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685800" y="6807201"/>
            <a:ext cx="5496386" cy="697391"/>
          </a:xfrm>
        </p:spPr>
        <p:txBody>
          <a:bodyPr anchor="ctr" anchorCtr="0"/>
          <a:lstStyle>
            <a:lvl1pPr algn="ctr">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6858000" cy="914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68580" y="135467"/>
            <a:ext cx="6720840" cy="8886613"/>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2900" y="2336801"/>
            <a:ext cx="6172200" cy="583141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2"/>
                </a:solidFill>
              </a:defRPr>
            </a:lvl1pPr>
          </a:lstStyle>
          <a:p>
            <a:endParaRPr lang="fr-FR"/>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2"/>
                </a:solidFill>
              </a:defRPr>
            </a:lvl1pPr>
          </a:lstStyle>
          <a:p>
            <a:fld id="{DFF22458-8D59-49C5-9E1A-ACAA4B43B305}" type="slidenum">
              <a:rPr lang="fr-FR" smtClean="0"/>
              <a:pPr/>
              <a:t>‹N°›</a:t>
            </a:fld>
            <a:endParaRPr lang="fr-FR"/>
          </a:p>
        </p:txBody>
      </p:sp>
      <p:sp>
        <p:nvSpPr>
          <p:cNvPr id="9" name="Rectangle 8"/>
          <p:cNvSpPr/>
          <p:nvPr/>
        </p:nvSpPr>
        <p:spPr>
          <a:xfrm>
            <a:off x="205740" y="370888"/>
            <a:ext cx="6446520" cy="176784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279647" y="497150"/>
            <a:ext cx="6285390" cy="1491449"/>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19596" y="544497"/>
            <a:ext cx="6195504" cy="1385903"/>
          </a:xfrm>
          <a:prstGeom prst="rect">
            <a:avLst/>
          </a:prstGeom>
        </p:spPr>
        <p:txBody>
          <a:bodyPr vert="horz" lIns="91440" tIns="45720" rIns="91440" bIns="45720" rtlCol="0" anchor="ctr">
            <a:normAutofit/>
          </a:bodyPr>
          <a:lstStyle/>
          <a:p>
            <a:r>
              <a:rPr lang="fr-FR" smtClean="0"/>
              <a:t>Modifiez le style du titre</a:t>
            </a:r>
            <a:endParaRPr lang="en-US" dirty="0"/>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image" Target="../media/image7.jpeg"/><Relationship Id="rId4" Type="http://schemas.microsoft.com/office/2007/relationships/hdphoto" Target="../media/hdphoto1.wdp"/><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hyperlink" Target="https://sites.google.com/site/decouvrirmosco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ites.google.com/site/saintpetersbourg201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ites.google.com/site/decouvrirmoscou/moscou-2011/stranicy-istori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ites.google.com/site/decouvrirmoscou/entreprise-et-contexte-international/productions-des-eleve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sites.google.com/site/decouvrirmoscou/entreprise-et-contexte-international/carnet-d-observation-economique" TargetMode="External"/><Relationship Id="rId3" Type="http://schemas.openxmlformats.org/officeDocument/2006/relationships/hyperlink" Target="https://sites.google.com/site/pourquoicreerunsite/home" TargetMode="External"/><Relationship Id="rId7" Type="http://schemas.openxmlformats.org/officeDocument/2006/relationships/hyperlink" Target="https://sites.google.com/site/decouvrirmoscou/moscou-2011/stranicy-istori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sites.google.com/site/decouvrirmoscou/vocabulaire-de-voyage/mon-carnet-de-voyage" TargetMode="External"/><Relationship Id="rId5" Type="http://schemas.openxmlformats.org/officeDocument/2006/relationships/hyperlink" Target="https://sites.google.com/site/decouvrirmoscou/informations-pratiques" TargetMode="External"/><Relationship Id="rId4" Type="http://schemas.openxmlformats.org/officeDocument/2006/relationships/hyperlink" Target="https://sites.google.com/site/decouvrirmoscou/vocabulaire-de-voyage/le-russe-au-quotidi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ites.google.com/site/decouvrirmoscou/moscou-2011/bilan-du-voyage-2013"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77847" y="1043608"/>
            <a:ext cx="5778628" cy="1667933"/>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800" dirty="0"/>
              <a:t>PARTENARIAT FRANCO-RUSSE</a:t>
            </a:r>
            <a:br>
              <a:rPr lang="fr-FR" sz="2800" dirty="0"/>
            </a:br>
            <a:r>
              <a:rPr lang="fr-FR" sz="1600" dirty="0"/>
              <a:t>entre le Lycée International des Pontonniers de Strasbourg </a:t>
            </a:r>
            <a:br>
              <a:rPr lang="fr-FR" sz="1600" dirty="0"/>
            </a:br>
            <a:r>
              <a:rPr lang="fr-FR" sz="1600" dirty="0"/>
              <a:t>et l’Ecole Romain Rolland de Moscou</a:t>
            </a:r>
            <a:br>
              <a:rPr lang="fr-FR" sz="1600" dirty="0"/>
            </a:br>
            <a:endParaRPr lang="fr-FR" sz="1600" dirty="0"/>
          </a:p>
        </p:txBody>
      </p:sp>
      <p:pic>
        <p:nvPicPr>
          <p:cNvPr id="2" name="Image 1"/>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257073" y="5467137"/>
            <a:ext cx="3557828" cy="2509588"/>
          </a:xfrm>
          <a:prstGeom prst="rect">
            <a:avLst/>
          </a:prstGeom>
          <a:ln>
            <a:noFill/>
          </a:ln>
          <a:effectLst>
            <a:softEdge rad="112500"/>
          </a:effectLst>
        </p:spPr>
      </p:pic>
      <p:sp>
        <p:nvSpPr>
          <p:cNvPr id="3" name="ZoneTexte 2"/>
          <p:cNvSpPr txBox="1"/>
          <p:nvPr/>
        </p:nvSpPr>
        <p:spPr>
          <a:xfrm>
            <a:off x="1412776" y="8100392"/>
            <a:ext cx="4421907" cy="461665"/>
          </a:xfrm>
          <a:prstGeom prst="rect">
            <a:avLst/>
          </a:prstGeom>
          <a:noFill/>
        </p:spPr>
        <p:txBody>
          <a:bodyPr wrap="square" rtlCol="0">
            <a:spAutoFit/>
          </a:bodyPr>
          <a:lstStyle/>
          <a:p>
            <a:pPr algn="ctr"/>
            <a:r>
              <a:rPr lang="fr-FR" sz="1200" b="1" dirty="0" smtClean="0">
                <a:solidFill>
                  <a:schemeClr val="tx1">
                    <a:lumMod val="50000"/>
                    <a:lumOff val="50000"/>
                  </a:schemeClr>
                </a:solidFill>
              </a:rPr>
              <a:t>Lycée International des Pontonniers</a:t>
            </a:r>
          </a:p>
          <a:p>
            <a:pPr algn="ctr"/>
            <a:r>
              <a:rPr lang="fr-FR" sz="1200" b="1" dirty="0" smtClean="0">
                <a:solidFill>
                  <a:schemeClr val="tx1">
                    <a:lumMod val="50000"/>
                    <a:lumOff val="50000"/>
                  </a:schemeClr>
                </a:solidFill>
              </a:rPr>
              <a:t>Strasbourg</a:t>
            </a:r>
            <a:endParaRPr lang="fr-FR" sz="1200" b="1" dirty="0">
              <a:solidFill>
                <a:schemeClr val="tx1">
                  <a:lumMod val="50000"/>
                  <a:lumOff val="50000"/>
                </a:schemeClr>
              </a:solidFill>
            </a:endParaRPr>
          </a:p>
        </p:txBody>
      </p:sp>
      <p:pic>
        <p:nvPicPr>
          <p:cNvPr id="5" name="Image 4"/>
          <p:cNvPicPr>
            <a:picLocks noChangeAspect="1"/>
          </p:cNvPicPr>
          <p:nvPr/>
        </p:nvPicPr>
        <p:blipFill>
          <a:blip r:embed="rId5">
            <a:lum bright="70000" contrast="-70000"/>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291998" y="2478337"/>
            <a:ext cx="3792798" cy="2957759"/>
          </a:xfrm>
          <a:prstGeom prst="rect">
            <a:avLst/>
          </a:prstGeom>
          <a:ln>
            <a:noFill/>
          </a:ln>
          <a:effectLst>
            <a:softEdge rad="112500"/>
          </a:effectLst>
        </p:spPr>
      </p:pic>
      <p:pic>
        <p:nvPicPr>
          <p:cNvPr id="6" name="Image 5"/>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1683212" y="6719856"/>
            <a:ext cx="1424363" cy="1277793"/>
          </a:xfrm>
          <a:prstGeom prst="rect">
            <a:avLst/>
          </a:prstGeom>
          <a:ln>
            <a:noFill/>
          </a:ln>
          <a:effectLst>
            <a:softEdge rad="112500"/>
          </a:effectLst>
        </p:spPr>
      </p:pic>
      <p:pic>
        <p:nvPicPr>
          <p:cNvPr id="7" name="Image 6"/>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532922" y="6609861"/>
            <a:ext cx="1150290" cy="1533719"/>
          </a:xfrm>
          <a:prstGeom prst="rect">
            <a:avLst/>
          </a:prstGeom>
          <a:ln>
            <a:noFill/>
          </a:ln>
          <a:effectLst>
            <a:softEdge rad="112500"/>
          </a:effectLst>
        </p:spPr>
      </p:pic>
      <p:pic>
        <p:nvPicPr>
          <p:cNvPr id="10" name="Image 9"/>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4246341" y="3779911"/>
            <a:ext cx="2221343" cy="1527173"/>
          </a:xfrm>
          <a:prstGeom prst="rect">
            <a:avLst/>
          </a:prstGeom>
          <a:ln>
            <a:noFill/>
          </a:ln>
          <a:effectLst>
            <a:softEdge rad="112500"/>
          </a:effectLst>
        </p:spPr>
      </p:pic>
      <p:pic>
        <p:nvPicPr>
          <p:cNvPr id="11" name="Image 10"/>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1554953" y="5395494"/>
            <a:ext cx="1711681" cy="1283760"/>
          </a:xfrm>
          <a:prstGeom prst="rect">
            <a:avLst/>
          </a:prstGeom>
          <a:ln>
            <a:noFill/>
          </a:ln>
          <a:effectLst>
            <a:softEdge rad="112500"/>
          </a:effectLst>
        </p:spPr>
      </p:pic>
      <p:pic>
        <p:nvPicPr>
          <p:cNvPr id="12" name="Image 11"/>
          <p:cNvPicPr>
            <a:picLocks noChangeAspect="1"/>
          </p:cNvPicPr>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292143" y="5467137"/>
            <a:ext cx="1262810" cy="935904"/>
          </a:xfrm>
          <a:prstGeom prst="rect">
            <a:avLst/>
          </a:prstGeom>
          <a:ln>
            <a:noFill/>
          </a:ln>
          <a:effectLst>
            <a:softEdge rad="112500"/>
          </a:effectLst>
        </p:spPr>
      </p:pic>
      <p:pic>
        <p:nvPicPr>
          <p:cNvPr id="8" name="Image 7"/>
          <p:cNvPicPr>
            <a:picLocks noChangeAspect="1"/>
          </p:cNvPicPr>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4189023" y="2478337"/>
            <a:ext cx="2278661" cy="1157559"/>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600" dirty="0" smtClean="0"/>
              <a:t>Contexte du PROJET </a:t>
            </a:r>
            <a:endParaRPr lang="fr-FR" sz="3600" dirty="0"/>
          </a:p>
        </p:txBody>
      </p:sp>
      <p:sp>
        <p:nvSpPr>
          <p:cNvPr id="5122" name="Rectangle 2"/>
          <p:cNvSpPr>
            <a:spLocks noGrp="1" noChangeArrowheads="1"/>
          </p:cNvSpPr>
          <p:nvPr>
            <p:ph idx="1"/>
          </p:nvPr>
        </p:nvSpPr>
        <p:spPr>
          <a:xfrm>
            <a:off x="476672" y="1835696"/>
            <a:ext cx="5832648" cy="4464496"/>
          </a:xfrm>
          <a:ln/>
        </p:spPr>
        <p:txBody>
          <a:bodyPr>
            <a:noAutofit/>
          </a:bodyPr>
          <a:lstStyle/>
          <a:p>
            <a:pPr algn="just">
              <a:lnSpc>
                <a:spcPct val="8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sz="1200" dirty="0" smtClean="0">
                <a:solidFill>
                  <a:srgbClr val="002060"/>
                </a:solidFill>
              </a:rPr>
              <a:t>Le Lycée International des Pontonniers propose l’enseignement de la langue russe à plus de 150 élèves qui l’ont choisie comme LV2 et LV3 ou au niveau national. Les élèves participent aux différents projets </a:t>
            </a:r>
            <a:r>
              <a:rPr lang="fr-FR" sz="1200" dirty="0">
                <a:solidFill>
                  <a:srgbClr val="002060"/>
                </a:solidFill>
              </a:rPr>
              <a:t>interculturels et interdisciplinaires en rapport avec la </a:t>
            </a:r>
            <a:r>
              <a:rPr lang="fr-FR" sz="1200" dirty="0" smtClean="0">
                <a:solidFill>
                  <a:srgbClr val="002060"/>
                </a:solidFill>
              </a:rPr>
              <a:t>culture russe.</a:t>
            </a:r>
          </a:p>
          <a:p>
            <a:pPr algn="just">
              <a:lnSpc>
                <a:spcPct val="8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600" dirty="0"/>
          </a:p>
          <a:p>
            <a:pPr algn="just"/>
            <a:r>
              <a:rPr lang="fr-FR" sz="1400" dirty="0" smtClean="0"/>
              <a:t>Le principe d’ouverture aux autres disciplines et de mobilité des élèves et des professeurs fait partie intégrante de notre approche pédagogique de l’enseignement de la langue russe. </a:t>
            </a:r>
          </a:p>
          <a:p>
            <a:pPr marL="114300" indent="0" algn="just">
              <a:buNone/>
            </a:pPr>
            <a:endParaRPr lang="fr-FR" sz="1400" dirty="0" smtClean="0"/>
          </a:p>
          <a:p>
            <a:pPr algn="just"/>
            <a:r>
              <a:rPr lang="fr-FR" sz="1400" dirty="0" smtClean="0"/>
              <a:t>C’est aussi la raison pour laquelle nous avons mis en place deux partenariats avec les établissements scolaires russes:</a:t>
            </a:r>
          </a:p>
          <a:p>
            <a:pPr lvl="1" algn="just"/>
            <a:r>
              <a:rPr lang="fr-FR" sz="1400" dirty="0" smtClean="0">
                <a:solidFill>
                  <a:srgbClr val="C00000"/>
                </a:solidFill>
                <a:hlinkClick r:id="rId3"/>
              </a:rPr>
              <a:t>Ecole Romain Rolland de Moscou</a:t>
            </a:r>
            <a:endParaRPr lang="fr-FR" sz="1400" dirty="0" smtClean="0">
              <a:solidFill>
                <a:srgbClr val="C00000"/>
              </a:solidFill>
            </a:endParaRPr>
          </a:p>
          <a:p>
            <a:pPr lvl="1" algn="just"/>
            <a:r>
              <a:rPr lang="fr-FR" sz="1400" dirty="0" smtClean="0">
                <a:solidFill>
                  <a:srgbClr val="C00000"/>
                </a:solidFill>
                <a:hlinkClick r:id="rId4"/>
              </a:rPr>
              <a:t>Ecole 171 de Saint-Pétersbourg</a:t>
            </a:r>
            <a:endParaRPr lang="fr-FR" sz="1400" dirty="0" smtClean="0">
              <a:solidFill>
                <a:srgbClr val="C00000"/>
              </a:solidFill>
            </a:endParaRPr>
          </a:p>
          <a:p>
            <a:pPr marL="411480" lvl="1" indent="0" algn="just">
              <a:buNone/>
            </a:pPr>
            <a:endParaRPr lang="fr-FR" sz="1400" dirty="0"/>
          </a:p>
          <a:p>
            <a:pPr algn="just"/>
            <a:r>
              <a:rPr lang="fr-FR" sz="1400" dirty="0" smtClean="0"/>
              <a:t>Dans </a:t>
            </a:r>
            <a:r>
              <a:rPr lang="fr-FR" sz="1400" dirty="0"/>
              <a:t>le cadre du partenariat </a:t>
            </a:r>
            <a:r>
              <a:rPr lang="fr-FR" sz="1400" dirty="0" smtClean="0"/>
              <a:t>avec l’Ecole </a:t>
            </a:r>
            <a:r>
              <a:rPr lang="fr-FR" sz="1400" dirty="0"/>
              <a:t>Romain Rolland de Moscou, </a:t>
            </a:r>
            <a:r>
              <a:rPr lang="fr-FR" sz="1400" dirty="0" smtClean="0"/>
              <a:t>une vingtaine d’élèves du Lycée partent chaque année en Russie et accueillent les élèves russes à Strasbourg. </a:t>
            </a:r>
            <a:endParaRPr lang="fr-FR" sz="1400" dirty="0"/>
          </a:p>
          <a:p>
            <a:pPr algn="just"/>
            <a:endParaRPr lang="fr-FR" sz="1600" dirty="0"/>
          </a:p>
          <a:p>
            <a:pPr lvl="1" algn="just"/>
            <a:r>
              <a:rPr lang="fr-FR" sz="1200" dirty="0"/>
              <a:t>Le partenariat entre le Lycée International de Strasbourg et l’Ecole Romain Rolland de Moscou a débuté en mars 2008 dans le but de « favoriser la connaissance réciproque, de donner aux élèves une ouverture sur le monde et d’améliorer leur formation linguistique ». </a:t>
            </a:r>
            <a:endParaRPr lang="fr-FR" sz="1200" dirty="0" smtClean="0"/>
          </a:p>
          <a:p>
            <a:pPr marL="411480" lvl="1" indent="0" algn="just">
              <a:buNone/>
            </a:pPr>
            <a:endParaRPr lang="fr-FR" sz="1200" dirty="0" smtClean="0"/>
          </a:p>
          <a:p>
            <a:pPr algn="just"/>
            <a:r>
              <a:rPr lang="fr-FR" sz="1400" dirty="0" smtClean="0"/>
              <a:t>Le partenariat avec Saint-Pétersbourg existe depuis 2011 et prévoit un échange individuel d’élèves apprenant réciproquement  le français et le russe et aussi une mobilité des professeurs des deux écoles autour d’un projet pédagogique choisi. </a:t>
            </a:r>
          </a:p>
          <a:p>
            <a:pPr marL="411480" lvl="1" indent="0" algn="just">
              <a:buNone/>
            </a:pPr>
            <a:endParaRPr lang="fr-FR"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42900" y="366184"/>
            <a:ext cx="6254452" cy="1524000"/>
          </a:xfrm>
        </p:spPr>
        <p:txBody>
          <a:bodyPr>
            <a:normAutofit/>
          </a:bodyPr>
          <a:lstStyle/>
          <a:p>
            <a:r>
              <a:rPr lang="fr-FR" sz="3200" dirty="0" smtClean="0"/>
              <a:t>Pourquoi ce projet?</a:t>
            </a:r>
            <a:endParaRPr lang="fr-FR" sz="3200" dirty="0"/>
          </a:p>
        </p:txBody>
      </p:sp>
      <p:sp>
        <p:nvSpPr>
          <p:cNvPr id="6" name="Espace réservé du contenu 5"/>
          <p:cNvSpPr>
            <a:spLocks noGrp="1"/>
          </p:cNvSpPr>
          <p:nvPr>
            <p:ph idx="1"/>
          </p:nvPr>
        </p:nvSpPr>
        <p:spPr>
          <a:xfrm>
            <a:off x="332656" y="1547664"/>
            <a:ext cx="6264696" cy="6476538"/>
          </a:xfrm>
        </p:spPr>
        <p:txBody>
          <a:bodyPr>
            <a:noAutofit/>
          </a:bodyPr>
          <a:lstStyle/>
          <a:p>
            <a:pPr algn="just"/>
            <a:r>
              <a:rPr lang="fr-FR" sz="1100" b="1" dirty="0" smtClean="0">
                <a:solidFill>
                  <a:srgbClr val="002060"/>
                </a:solidFill>
              </a:rPr>
              <a:t>Les deux partenariats s’intègrent naturellement dans l’approche actionnelle de l’enseignement de la langue russe aux élèves de différents niveaux. </a:t>
            </a:r>
          </a:p>
          <a:p>
            <a:pPr marL="36576" indent="0" algn="just">
              <a:buNone/>
            </a:pPr>
            <a:r>
              <a:rPr lang="fr-FR" sz="1100" b="1" dirty="0" smtClean="0"/>
              <a:t> </a:t>
            </a:r>
            <a:endParaRPr lang="fr-FR" sz="1100" b="1" dirty="0"/>
          </a:p>
          <a:p>
            <a:pPr algn="just"/>
            <a:r>
              <a:rPr lang="fr-FR" sz="1100" b="1" dirty="0" smtClean="0">
                <a:solidFill>
                  <a:srgbClr val="002060"/>
                </a:solidFill>
              </a:rPr>
              <a:t>Il a été conçu dans le but de compléter, voire repenser l’enseignement de cette langue considérée comme « rare » en lui redonnant du sens « pragmatique » orienté vers l’avenir des élèves et de s’ouvrir aux autres disciplines pour enrichir cet échange.</a:t>
            </a:r>
          </a:p>
          <a:p>
            <a:pPr marL="36576" indent="0" algn="just">
              <a:buNone/>
            </a:pPr>
            <a:endParaRPr lang="fr-FR" sz="1200" dirty="0" smtClean="0"/>
          </a:p>
          <a:p>
            <a:pPr lvl="1" algn="just"/>
            <a:r>
              <a:rPr lang="fr-FR" sz="1200" b="1" dirty="0" smtClean="0">
                <a:solidFill>
                  <a:srgbClr val="FF0000"/>
                </a:solidFill>
              </a:rPr>
              <a:t>Enseignement de la langue</a:t>
            </a:r>
            <a:r>
              <a:rPr lang="fr-FR" sz="1200" dirty="0" smtClean="0"/>
              <a:t>: </a:t>
            </a:r>
            <a:r>
              <a:rPr lang="fr-FR" sz="1100" dirty="0" smtClean="0"/>
              <a:t>l’accent est mis sur le développement des compétences nécessaires pour rester autonome lors du voyage en exécutant des </a:t>
            </a:r>
            <a:r>
              <a:rPr lang="fr-FR" sz="1100" b="1" dirty="0" smtClean="0"/>
              <a:t>taches (missions) linguistiques et socio-culturelles</a:t>
            </a:r>
            <a:r>
              <a:rPr lang="fr-FR" sz="1100" dirty="0" smtClean="0"/>
              <a:t> nécessaires pour communiquer dans la famille d’accueil, à l’école, en ville, dans une entreprise dans les situations réelles du séjour en Russie.</a:t>
            </a:r>
          </a:p>
          <a:p>
            <a:pPr marL="448056" lvl="1" indent="0" algn="just">
              <a:buNone/>
            </a:pPr>
            <a:endParaRPr lang="fr-FR" sz="1100" dirty="0" smtClean="0"/>
          </a:p>
          <a:p>
            <a:pPr lvl="1" algn="just"/>
            <a:r>
              <a:rPr lang="fr-FR" sz="1200" b="1" dirty="0" smtClean="0">
                <a:solidFill>
                  <a:srgbClr val="FF0000"/>
                </a:solidFill>
              </a:rPr>
              <a:t>Enseignement interdisciplinaire (Russe - Histoire-Géographie)</a:t>
            </a:r>
            <a:r>
              <a:rPr lang="fr-FR" sz="1200" dirty="0" smtClean="0"/>
              <a:t>: </a:t>
            </a:r>
          </a:p>
          <a:p>
            <a:pPr marL="411480" lvl="1" indent="0" algn="just">
              <a:buNone/>
            </a:pPr>
            <a:endParaRPr lang="fr-FR" sz="1200" dirty="0" smtClean="0"/>
          </a:p>
          <a:p>
            <a:pPr lvl="2" algn="just"/>
            <a:r>
              <a:rPr lang="fr-FR" sz="1100" dirty="0" smtClean="0"/>
              <a:t>Avec un professeur d’histoire volontaire et intéressé par le projet, les élèves choisissent un sujet en rapport avec l’histoire de la Russie. Par exemple, l’année dernière, ils ont </a:t>
            </a:r>
            <a:r>
              <a:rPr lang="fr-FR" sz="1100" dirty="0"/>
              <a:t>réfléchi sur les relations entre l’art et le pouvoir. </a:t>
            </a:r>
            <a:endParaRPr lang="fr-FR" sz="1100" dirty="0" smtClean="0"/>
          </a:p>
          <a:p>
            <a:pPr lvl="3" algn="just"/>
            <a:r>
              <a:rPr lang="fr-FR" sz="1000" dirty="0" smtClean="0"/>
              <a:t>A </a:t>
            </a:r>
            <a:r>
              <a:rPr lang="fr-FR" sz="1000" dirty="0"/>
              <a:t>travers l’étude de l’œuvre cinématographique de Serguei Eisenstein, puis lors de la visite de Moscou et de Saint-Pétersbourg, ils ont analysé comment les arts </a:t>
            </a:r>
            <a:r>
              <a:rPr lang="fr-FR" sz="1000" dirty="0" smtClean="0"/>
              <a:t>deviennent </a:t>
            </a:r>
            <a:r>
              <a:rPr lang="fr-FR" sz="1000" dirty="0"/>
              <a:t>un instrument au service du pouvoir qui construit un projet de société. </a:t>
            </a:r>
            <a:r>
              <a:rPr lang="fr-FR" sz="1000" dirty="0" smtClean="0"/>
              <a:t>En </a:t>
            </a:r>
            <a:r>
              <a:rPr lang="fr-FR" sz="1000" dirty="0"/>
              <a:t>s’appuyant sur des œuvres de natures diverses comme l’architecture, la peinture ou la </a:t>
            </a:r>
            <a:r>
              <a:rPr lang="fr-FR" sz="1000" dirty="0" smtClean="0"/>
              <a:t>sculpture, </a:t>
            </a:r>
            <a:r>
              <a:rPr lang="fr-FR" sz="1000" dirty="0"/>
              <a:t>les élèves ont produit un certain nombre d’analyses leur permettant d’allier connaissances historiques et esprit </a:t>
            </a:r>
            <a:r>
              <a:rPr lang="fr-FR" sz="1000" dirty="0" smtClean="0"/>
              <a:t>critique.</a:t>
            </a:r>
          </a:p>
          <a:p>
            <a:pPr lvl="3" algn="just"/>
            <a:r>
              <a:rPr lang="fr-FR" sz="900" dirty="0"/>
              <a:t>Cette réflexion a été menée à partir du </a:t>
            </a:r>
            <a:r>
              <a:rPr lang="fr-FR" sz="900" i="1" dirty="0"/>
              <a:t>Carnet pédagogique</a:t>
            </a:r>
            <a:r>
              <a:rPr lang="fr-FR" sz="900" dirty="0"/>
              <a:t> que les élèves ont rempli pendant et </a:t>
            </a:r>
            <a:r>
              <a:rPr lang="fr-FR" sz="900" dirty="0" smtClean="0"/>
              <a:t>après </a:t>
            </a:r>
            <a:r>
              <a:rPr lang="fr-FR" sz="900" dirty="0"/>
              <a:t>le voyage (</a:t>
            </a:r>
            <a:r>
              <a:rPr lang="fr-FR" sz="900" dirty="0" smtClean="0"/>
              <a:t>voir </a:t>
            </a:r>
            <a:r>
              <a:rPr lang="fr-FR" sz="900" dirty="0" smtClean="0">
                <a:hlinkClick r:id="rId3"/>
              </a:rPr>
              <a:t>l'exemple</a:t>
            </a:r>
            <a:r>
              <a:rPr lang="fr-FR" sz="900" dirty="0" smtClean="0"/>
              <a:t> ).</a:t>
            </a:r>
            <a:endParaRPr lang="fr-FR" sz="1800" dirty="0" smtClean="0"/>
          </a:p>
          <a:p>
            <a:pPr marL="36576" indent="0">
              <a:buNone/>
            </a:pPr>
            <a:endParaRPr lang="fr-FR" sz="1200" dirty="0" smtClean="0"/>
          </a:p>
          <a:p>
            <a:pPr lvl="1" algn="just"/>
            <a:r>
              <a:rPr lang="fr-FR" sz="1200" b="1" dirty="0" smtClean="0">
                <a:solidFill>
                  <a:srgbClr val="FF0000"/>
                </a:solidFill>
              </a:rPr>
              <a:t>Orientation des élèves</a:t>
            </a:r>
            <a:r>
              <a:rPr lang="fr-FR" sz="1200" dirty="0" smtClean="0"/>
              <a:t>:</a:t>
            </a:r>
          </a:p>
          <a:p>
            <a:pPr lvl="2" algn="just"/>
            <a:r>
              <a:rPr lang="fr-FR" sz="1100" dirty="0" smtClean="0"/>
              <a:t>Lors du voyage en Russie, nos élèves participent aux stages d’observation dans des </a:t>
            </a:r>
            <a:r>
              <a:rPr lang="fr-FR" sz="1100" dirty="0" smtClean="0">
                <a:hlinkClick r:id="rId4"/>
              </a:rPr>
              <a:t>entreprises françaises</a:t>
            </a:r>
            <a:r>
              <a:rPr lang="fr-FR" sz="1100" dirty="0" smtClean="0"/>
              <a:t> implantées en Russie et mènent une réflexion sur les perspectives  professionnelles liées à l’apprentissage de la langue russe. </a:t>
            </a:r>
          </a:p>
          <a:p>
            <a:pPr lvl="3" algn="just"/>
            <a:r>
              <a:rPr lang="fr-FR" sz="1000" dirty="0" smtClean="0"/>
              <a:t>Grâce aux contacts avec des professionnelles du marché franco-russe, ils prennent de la spécificité de ce marché et de l’entreprise </a:t>
            </a:r>
            <a:r>
              <a:rPr lang="fr-FR" sz="1000" dirty="0"/>
              <a:t>dans sa dimension </a:t>
            </a:r>
            <a:r>
              <a:rPr lang="fr-FR" sz="1000" dirty="0" smtClean="0"/>
              <a:t>internationale.</a:t>
            </a:r>
          </a:p>
          <a:p>
            <a:endParaRPr lang="fr-FR" sz="11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0648" y="107504"/>
            <a:ext cx="6195504" cy="1385903"/>
          </a:xfrm>
        </p:spPr>
        <p:txBody>
          <a:bodyPr>
            <a:normAutofit/>
          </a:bodyPr>
          <a:lstStyle/>
          <a:p>
            <a:r>
              <a:rPr lang="fr-FR" sz="2000" dirty="0" smtClean="0"/>
              <a:t>Place de la mobilité dans l’enseignement du russe</a:t>
            </a:r>
            <a:endParaRPr lang="fr-FR" sz="2000" dirty="0"/>
          </a:p>
        </p:txBody>
      </p:sp>
      <p:sp>
        <p:nvSpPr>
          <p:cNvPr id="3" name="Espace réservé du contenu 2"/>
          <p:cNvSpPr>
            <a:spLocks noGrp="1"/>
          </p:cNvSpPr>
          <p:nvPr>
            <p:ph idx="1"/>
          </p:nvPr>
        </p:nvSpPr>
        <p:spPr>
          <a:xfrm>
            <a:off x="342900" y="1403648"/>
            <a:ext cx="6182444" cy="7056783"/>
          </a:xfrm>
        </p:spPr>
        <p:txBody>
          <a:bodyPr>
            <a:noAutofit/>
          </a:bodyPr>
          <a:lstStyle/>
          <a:p>
            <a:pPr fontAlgn="base"/>
            <a:r>
              <a:rPr lang="fr-FR" sz="1200" b="1" dirty="0">
                <a:solidFill>
                  <a:srgbClr val="002060"/>
                </a:solidFill>
              </a:rPr>
              <a:t>Intégrer le voyage scolaire dans l’enseignement de l’année</a:t>
            </a:r>
          </a:p>
          <a:p>
            <a:pPr fontAlgn="base"/>
            <a:r>
              <a:rPr lang="fr-FR" sz="1200" b="1" dirty="0">
                <a:solidFill>
                  <a:srgbClr val="002060"/>
                </a:solidFill>
              </a:rPr>
              <a:t>Privilégier  une approche actionnelle en travaillant par tâches « authentiques »/missions </a:t>
            </a:r>
            <a:endParaRPr lang="fr-FR" sz="1200" b="1" dirty="0" smtClean="0">
              <a:solidFill>
                <a:srgbClr val="002060"/>
              </a:solidFill>
            </a:endParaRPr>
          </a:p>
          <a:p>
            <a:pPr marL="114300" indent="0" fontAlgn="base">
              <a:buNone/>
            </a:pPr>
            <a:endParaRPr lang="fr-FR" sz="1200" b="1" dirty="0">
              <a:solidFill>
                <a:srgbClr val="002060"/>
              </a:solidFill>
            </a:endParaRPr>
          </a:p>
          <a:p>
            <a:pPr marL="114300" indent="0" fontAlgn="base">
              <a:buNone/>
            </a:pPr>
            <a:r>
              <a:rPr lang="fr-FR" sz="1200" dirty="0" smtClean="0">
                <a:solidFill>
                  <a:srgbClr val="C00000"/>
                </a:solidFill>
              </a:rPr>
              <a:t></a:t>
            </a:r>
            <a:r>
              <a:rPr lang="fr-FR" sz="1400" b="1" dirty="0" smtClean="0">
                <a:solidFill>
                  <a:srgbClr val="C00000"/>
                </a:solidFill>
                <a:hlinkClick r:id="rId3"/>
              </a:rPr>
              <a:t>Création de sites Internet</a:t>
            </a:r>
            <a:r>
              <a:rPr lang="fr-FR" sz="1400" b="1" dirty="0" smtClean="0">
                <a:solidFill>
                  <a:srgbClr val="C00000"/>
                </a:solidFill>
              </a:rPr>
              <a:t> </a:t>
            </a:r>
            <a:r>
              <a:rPr lang="fr-FR" sz="1200" b="1" dirty="0" smtClean="0">
                <a:solidFill>
                  <a:srgbClr val="C00000"/>
                </a:solidFill>
              </a:rPr>
              <a:t>qui deviennent des supports </a:t>
            </a:r>
            <a:r>
              <a:rPr lang="fr-FR" sz="1200" b="1" dirty="0">
                <a:solidFill>
                  <a:srgbClr val="C00000"/>
                </a:solidFill>
              </a:rPr>
              <a:t>précieux </a:t>
            </a:r>
            <a:r>
              <a:rPr lang="fr-FR" sz="1200" b="1" dirty="0" smtClean="0">
                <a:solidFill>
                  <a:srgbClr val="C00000"/>
                </a:solidFill>
              </a:rPr>
              <a:t>à l’organisation et le déroulement des échanges</a:t>
            </a:r>
          </a:p>
          <a:p>
            <a:pPr lvl="1" algn="just"/>
            <a:r>
              <a:rPr lang="fr-FR" sz="1100" dirty="0"/>
              <a:t>L’apprentissage de la langue par le biais d’un site Internet permet de motiver les élèves et de les pousser à travailler en autonomie. </a:t>
            </a:r>
          </a:p>
          <a:p>
            <a:pPr lvl="1" algn="just"/>
            <a:r>
              <a:rPr lang="fr-FR" sz="1100" dirty="0"/>
              <a:t>Le site comble le </a:t>
            </a:r>
            <a:r>
              <a:rPr lang="fr-FR" sz="1100" dirty="0" smtClean="0"/>
              <a:t>manque d’heures de cours </a:t>
            </a:r>
            <a:r>
              <a:rPr lang="fr-FR" sz="1100" dirty="0"/>
              <a:t>et permet de développer les compétences de chaque élève en lui permettant de travailler à son rythme sur les supports mis en ligne: </a:t>
            </a:r>
          </a:p>
          <a:p>
            <a:pPr lvl="2" algn="just"/>
            <a:r>
              <a:rPr lang="fr-FR" sz="1050" dirty="0"/>
              <a:t>Série de dialogues  en situations « </a:t>
            </a:r>
            <a:r>
              <a:rPr lang="fr-FR" sz="1050" dirty="0" smtClean="0">
                <a:hlinkClick r:id="rId4"/>
              </a:rPr>
              <a:t>En russe, s.v.p.!</a:t>
            </a:r>
            <a:r>
              <a:rPr lang="fr-FR" sz="1050" dirty="0" smtClean="0"/>
              <a:t> »</a:t>
            </a:r>
            <a:endParaRPr lang="fr-FR" sz="1050" dirty="0"/>
          </a:p>
          <a:p>
            <a:pPr lvl="2" algn="just"/>
            <a:r>
              <a:rPr lang="fr-FR" sz="1050" dirty="0"/>
              <a:t>Vocabulaire</a:t>
            </a:r>
          </a:p>
          <a:p>
            <a:pPr lvl="2" algn="just"/>
            <a:r>
              <a:rPr lang="fr-FR" sz="1050" dirty="0"/>
              <a:t>Exercices de grammaire</a:t>
            </a:r>
          </a:p>
          <a:p>
            <a:pPr lvl="2" algn="just"/>
            <a:r>
              <a:rPr lang="fr-FR" sz="1050" dirty="0"/>
              <a:t>Textes sur la Russie</a:t>
            </a:r>
          </a:p>
          <a:p>
            <a:pPr lvl="2" algn="just"/>
            <a:r>
              <a:rPr lang="fr-FR" sz="1050" dirty="0"/>
              <a:t>Chansons russes</a:t>
            </a:r>
          </a:p>
          <a:p>
            <a:pPr lvl="1" algn="just"/>
            <a:r>
              <a:rPr lang="fr-FR" sz="1100" dirty="0"/>
              <a:t>Le site permet aux élèves de se familiariser avec le programme du voyage et de participer activement à sa préparation. Il devient aussi un lieu de rencontre avec les correspondants russes.</a:t>
            </a:r>
          </a:p>
          <a:p>
            <a:pPr lvl="1" algn="just"/>
            <a:r>
              <a:rPr lang="fr-FR" sz="1100" dirty="0"/>
              <a:t>Les familles y trouvent des </a:t>
            </a:r>
            <a:r>
              <a:rPr lang="fr-FR" sz="1100" dirty="0" smtClean="0">
                <a:hlinkClick r:id="rId5"/>
              </a:rPr>
              <a:t>informations pratiques</a:t>
            </a:r>
            <a:r>
              <a:rPr lang="fr-FR" sz="1100" dirty="0" smtClean="0"/>
              <a:t> </a:t>
            </a:r>
            <a:r>
              <a:rPr lang="fr-FR" sz="1100" dirty="0"/>
              <a:t>pratiques sur le contexte et le déroulement du voyage</a:t>
            </a:r>
            <a:r>
              <a:rPr lang="fr-FR" sz="1100" dirty="0" smtClean="0"/>
              <a:t>.</a:t>
            </a:r>
          </a:p>
          <a:p>
            <a:pPr marL="114300" indent="0" fontAlgn="base">
              <a:buNone/>
            </a:pPr>
            <a:endParaRPr lang="fr-FR" sz="1200" dirty="0">
              <a:solidFill>
                <a:srgbClr val="002060"/>
              </a:solidFill>
            </a:endParaRPr>
          </a:p>
          <a:p>
            <a:pPr marL="114300" indent="0" fontAlgn="base">
              <a:buNone/>
            </a:pPr>
            <a:r>
              <a:rPr lang="fr-FR" sz="1200" b="1" dirty="0" smtClean="0">
                <a:solidFill>
                  <a:srgbClr val="C00000"/>
                </a:solidFill>
              </a:rPr>
              <a:t>Création d’un </a:t>
            </a:r>
            <a:r>
              <a:rPr lang="fr-FR" sz="1200" b="1" dirty="0">
                <a:solidFill>
                  <a:srgbClr val="C00000"/>
                </a:solidFill>
              </a:rPr>
              <a:t>matériel pédagogique </a:t>
            </a:r>
            <a:r>
              <a:rPr lang="fr-FR" sz="1200" b="1" dirty="0" smtClean="0">
                <a:solidFill>
                  <a:srgbClr val="C00000"/>
                </a:solidFill>
              </a:rPr>
              <a:t>en rapport avec le projet et servant de support essentiel dans l’enseignement de l’année.</a:t>
            </a:r>
          </a:p>
          <a:p>
            <a:pPr lvl="2"/>
            <a:endParaRPr lang="fr-FR" sz="1050" dirty="0" smtClean="0"/>
          </a:p>
          <a:p>
            <a:r>
              <a:rPr lang="fr-FR" sz="1200" dirty="0" smtClean="0">
                <a:solidFill>
                  <a:srgbClr val="C00000"/>
                </a:solidFill>
                <a:hlinkClick r:id="rId6"/>
              </a:rPr>
              <a:t>Carnet de missions</a:t>
            </a:r>
            <a:endParaRPr lang="fr-FR" sz="1200" dirty="0" smtClean="0">
              <a:solidFill>
                <a:srgbClr val="C00000"/>
              </a:solidFill>
            </a:endParaRPr>
          </a:p>
          <a:p>
            <a:pPr lvl="1" algn="just"/>
            <a:r>
              <a:rPr lang="fr-FR" sz="1100" dirty="0" smtClean="0"/>
              <a:t>Ce carnet est mis à la disposition des élèves lors du voyage et permet de rester concentré sur les « missions » linguistiques et socio-culturelles à accomplir lors de leur séjour en Russie. Ce travail est intégré dans l’évaluation du troisième trimestre et permet aux élèves quel que soit leur niveau de rester motivés et de progresser .</a:t>
            </a:r>
          </a:p>
          <a:p>
            <a:pPr marL="448056" lvl="1" indent="0" algn="just">
              <a:buNone/>
            </a:pPr>
            <a:endParaRPr lang="fr-FR" sz="1100" dirty="0" smtClean="0"/>
          </a:p>
          <a:p>
            <a:pPr algn="just"/>
            <a:r>
              <a:rPr lang="fr-FR" sz="1200" dirty="0" smtClean="0">
                <a:solidFill>
                  <a:srgbClr val="C00000"/>
                </a:solidFill>
                <a:hlinkClick r:id="rId7"/>
              </a:rPr>
              <a:t>Carnet d'observation historique</a:t>
            </a:r>
            <a:endParaRPr lang="fr-FR" sz="1200" dirty="0" smtClean="0">
              <a:solidFill>
                <a:srgbClr val="C00000"/>
              </a:solidFill>
            </a:endParaRPr>
          </a:p>
          <a:p>
            <a:pPr lvl="1" algn="just"/>
            <a:r>
              <a:rPr lang="fr-FR" sz="1100" dirty="0"/>
              <a:t>g</a:t>
            </a:r>
            <a:r>
              <a:rPr lang="fr-FR" sz="1100" dirty="0" smtClean="0"/>
              <a:t>uide les élèves dans leur découverte de la Russie historique et leur permet de mener une réflexion critique tout au long du voyage.</a:t>
            </a:r>
          </a:p>
          <a:p>
            <a:pPr marL="411480" lvl="1" indent="0" algn="just">
              <a:buNone/>
            </a:pPr>
            <a:endParaRPr lang="fr-FR" sz="1100" dirty="0" smtClean="0"/>
          </a:p>
          <a:p>
            <a:pPr algn="just"/>
            <a:r>
              <a:rPr lang="fr-FR" sz="1200" dirty="0" smtClean="0">
                <a:solidFill>
                  <a:srgbClr val="C00000"/>
                </a:solidFill>
                <a:hlinkClick r:id="rId8"/>
              </a:rPr>
              <a:t>Carnet d'observation économique</a:t>
            </a:r>
            <a:endParaRPr lang="fr-FR" sz="1200" dirty="0" smtClean="0">
              <a:solidFill>
                <a:srgbClr val="C00000"/>
              </a:solidFill>
            </a:endParaRPr>
          </a:p>
          <a:p>
            <a:pPr lvl="1" algn="just"/>
            <a:endParaRPr lang="fr-FR" sz="1100" dirty="0" smtClean="0"/>
          </a:p>
          <a:p>
            <a:pPr marL="448056" lvl="1" indent="0" algn="just">
              <a:buNone/>
            </a:pPr>
            <a:endParaRPr lang="fr-FR" sz="1100" dirty="0" smtClean="0"/>
          </a:p>
          <a:p>
            <a:endParaRPr lang="fr-FR" sz="1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56" y="3851920"/>
            <a:ext cx="6720747" cy="5040560"/>
          </a:xfrm>
          <a:prstGeom prst="rect">
            <a:avLst/>
          </a:prstGeom>
          <a:effectLst>
            <a:softEdge rad="127000"/>
          </a:effectLst>
        </p:spPr>
      </p:pic>
      <p:sp>
        <p:nvSpPr>
          <p:cNvPr id="2" name="Titre 1"/>
          <p:cNvSpPr>
            <a:spLocks noGrp="1"/>
          </p:cNvSpPr>
          <p:nvPr>
            <p:ph type="title"/>
          </p:nvPr>
        </p:nvSpPr>
        <p:spPr/>
        <p:txBody>
          <a:bodyPr>
            <a:normAutofit/>
          </a:bodyPr>
          <a:lstStyle/>
          <a:p>
            <a:r>
              <a:rPr lang="fr-FR" sz="3200" dirty="0" smtClean="0"/>
              <a:t>Orientation des élèves</a:t>
            </a:r>
            <a:endParaRPr lang="fr-FR" sz="3200" dirty="0"/>
          </a:p>
        </p:txBody>
      </p:sp>
      <p:sp>
        <p:nvSpPr>
          <p:cNvPr id="3" name="Espace réservé du contenu 2"/>
          <p:cNvSpPr>
            <a:spLocks noGrp="1"/>
          </p:cNvSpPr>
          <p:nvPr>
            <p:ph idx="1"/>
          </p:nvPr>
        </p:nvSpPr>
        <p:spPr>
          <a:xfrm>
            <a:off x="476672" y="1835696"/>
            <a:ext cx="5904656" cy="6034617"/>
          </a:xfrm>
        </p:spPr>
        <p:txBody>
          <a:bodyPr>
            <a:normAutofit/>
          </a:bodyPr>
          <a:lstStyle/>
          <a:p>
            <a:pPr algn="just"/>
            <a:r>
              <a:rPr lang="fr-FR" sz="1100" dirty="0"/>
              <a:t>Au centre de l’intérêt pédagogique se trouvent l’ouverture des élèves vers le marché franco-russe et la recherche des débouchés professionnels liés à l’apprentissage des langues russe et française.</a:t>
            </a:r>
          </a:p>
          <a:p>
            <a:pPr algn="just"/>
            <a:endParaRPr lang="fr-FR" sz="1100" dirty="0"/>
          </a:p>
          <a:p>
            <a:pPr algn="just"/>
            <a:r>
              <a:rPr lang="fr-FR" sz="1100" dirty="0"/>
              <a:t>Au cours du voyage en </a:t>
            </a:r>
            <a:r>
              <a:rPr lang="fr-FR" sz="1100" dirty="0" smtClean="0"/>
              <a:t>Russie, les </a:t>
            </a:r>
            <a:r>
              <a:rPr lang="fr-FR" sz="1100" dirty="0"/>
              <a:t>élèves ont été chaleureusement accueillis à l’Ambassade de France à Moscou et ont pu visiter </a:t>
            </a:r>
            <a:r>
              <a:rPr lang="fr-FR" sz="1100" dirty="0" smtClean="0"/>
              <a:t>quelques entreprises </a:t>
            </a:r>
            <a:r>
              <a:rPr lang="fr-FR" sz="1100" dirty="0"/>
              <a:t>françaises implantées à Moscou </a:t>
            </a:r>
            <a:r>
              <a:rPr lang="fr-FR" sz="1100" dirty="0" smtClean="0"/>
              <a:t>:</a:t>
            </a:r>
          </a:p>
          <a:p>
            <a:pPr marL="36576" indent="0" algn="just">
              <a:buNone/>
            </a:pPr>
            <a:endParaRPr lang="fr-FR" sz="1100" dirty="0"/>
          </a:p>
          <a:p>
            <a:pPr lvl="1" algn="just"/>
            <a:r>
              <a:rPr lang="fr-FR" sz="1100" dirty="0"/>
              <a:t>UBIFRANCE</a:t>
            </a:r>
          </a:p>
          <a:p>
            <a:pPr lvl="1" algn="just"/>
            <a:r>
              <a:rPr lang="fr-FR" sz="1100" dirty="0"/>
              <a:t>Leroy Merlin </a:t>
            </a:r>
          </a:p>
          <a:p>
            <a:pPr lvl="1" algn="just"/>
            <a:r>
              <a:rPr lang="fr-FR" sz="1100" dirty="0"/>
              <a:t>Décathlon</a:t>
            </a:r>
          </a:p>
          <a:p>
            <a:pPr lvl="1" algn="just"/>
            <a:r>
              <a:rPr lang="fr-FR" sz="1100" dirty="0"/>
              <a:t>Défi</a:t>
            </a:r>
          </a:p>
          <a:p>
            <a:pPr lvl="1" algn="just"/>
            <a:r>
              <a:rPr lang="fr-FR" sz="1100" dirty="0" smtClean="0"/>
              <a:t>ATAC</a:t>
            </a:r>
          </a:p>
          <a:p>
            <a:pPr marL="448056" lvl="1" indent="0" algn="just">
              <a:buNone/>
            </a:pPr>
            <a:endParaRPr lang="fr-FR" sz="1100" dirty="0"/>
          </a:p>
          <a:p>
            <a:pPr algn="just"/>
            <a:r>
              <a:rPr lang="fr-FR" sz="1100" dirty="0"/>
              <a:t>Lors des stages d’observation dans ces entreprises,  ils ont rencontré des professionnels du management international et découvert les stratégies mises en œuvre par les entreprises françaises qui cherchent à conquérir le marché </a:t>
            </a:r>
            <a:r>
              <a:rPr lang="fr-FR" sz="1100" dirty="0" smtClean="0"/>
              <a:t>russe</a:t>
            </a:r>
            <a:r>
              <a:rPr lang="fr-FR" sz="1100" dirty="0"/>
              <a:t>.</a:t>
            </a:r>
          </a:p>
          <a:p>
            <a:pPr marL="36576" indent="0" algn="just">
              <a:buNone/>
            </a:pPr>
            <a:endParaRPr lang="fr-FR" sz="1100" dirty="0"/>
          </a:p>
          <a:p>
            <a:pPr algn="just"/>
            <a:r>
              <a:rPr lang="fr-FR" sz="1100" dirty="0"/>
              <a:t>Dans les présentations réalisées avec leurs correspondants russes et dans les synthèses rendues à la suite du voyage, les lycéens français ont souligné à maintes reprises l’utilité de ces stages, notamment pour l’élaboration de leurs projets d’orientation.</a:t>
            </a:r>
          </a:p>
          <a:p>
            <a:pPr marL="36576" indent="0" algn="just">
              <a:buNone/>
            </a:pPr>
            <a:endParaRPr lang="fr-FR" sz="1100" dirty="0"/>
          </a:p>
          <a:p>
            <a:pPr algn="just"/>
            <a:r>
              <a:rPr lang="fr-FR" sz="1100" dirty="0"/>
              <a:t>Ce parcours de découverte des métiers et des formations, ce dialogue très </a:t>
            </a:r>
            <a:r>
              <a:rPr lang="fr-FR" sz="1100" dirty="0" smtClean="0"/>
              <a:t>intéressant </a:t>
            </a:r>
            <a:r>
              <a:rPr lang="fr-FR" sz="1100" dirty="0"/>
              <a:t>avec les professionnels </a:t>
            </a:r>
            <a:r>
              <a:rPr lang="fr-FR" sz="1100" dirty="0" smtClean="0"/>
              <a:t>motivent </a:t>
            </a:r>
            <a:r>
              <a:rPr lang="fr-FR" sz="1100" dirty="0"/>
              <a:t>fortement nos élèves, leur </a:t>
            </a:r>
            <a:r>
              <a:rPr lang="fr-FR" sz="1100" dirty="0" smtClean="0"/>
              <a:t>ouvrent </a:t>
            </a:r>
            <a:r>
              <a:rPr lang="fr-FR" sz="1100" dirty="0"/>
              <a:t>des horizons, </a:t>
            </a:r>
            <a:r>
              <a:rPr lang="fr-FR" sz="1100" dirty="0" smtClean="0"/>
              <a:t>tracent </a:t>
            </a:r>
            <a:r>
              <a:rPr lang="fr-FR" sz="1100" dirty="0"/>
              <a:t>les grandes lignes des projets à venir </a:t>
            </a:r>
            <a:r>
              <a:rPr lang="fr-FR" sz="1100" dirty="0" smtClean="0"/>
              <a:t>et complètent </a:t>
            </a:r>
            <a:r>
              <a:rPr lang="fr-FR" sz="1100" dirty="0"/>
              <a:t>efficacement leur recherche d’orientation.</a:t>
            </a:r>
          </a:p>
          <a:p>
            <a:endParaRPr lang="fr-FR" sz="1100" dirty="0"/>
          </a:p>
        </p:txBody>
      </p:sp>
    </p:spTree>
    <p:extLst>
      <p:ext uri="{BB962C8B-B14F-4D97-AF65-F5344CB8AC3E}">
        <p14:creationId xmlns:p14="http://schemas.microsoft.com/office/powerpoint/2010/main" val="131389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42900" y="465667"/>
            <a:ext cx="6171010" cy="1009989"/>
          </a:xfrm>
        </p:spPr>
        <p:txBody>
          <a:bodyPr/>
          <a:lstStyle/>
          <a:p>
            <a:r>
              <a:rPr lang="fr-FR" dirty="0" smtClean="0">
                <a:solidFill>
                  <a:schemeClr val="accent1">
                    <a:lumMod val="75000"/>
                  </a:schemeClr>
                </a:solidFill>
              </a:rPr>
              <a:t>Les élèves parlent…</a:t>
            </a:r>
            <a:endParaRPr lang="fr-FR" dirty="0">
              <a:solidFill>
                <a:schemeClr val="accent1">
                  <a:lumMod val="75000"/>
                </a:schemeClr>
              </a:solidFill>
            </a:endParaRPr>
          </a:p>
        </p:txBody>
      </p:sp>
      <p:sp>
        <p:nvSpPr>
          <p:cNvPr id="12" name="Espace réservé du texte 11"/>
          <p:cNvSpPr>
            <a:spLocks noGrp="1"/>
          </p:cNvSpPr>
          <p:nvPr>
            <p:ph type="body" sz="half" idx="2"/>
          </p:nvPr>
        </p:nvSpPr>
        <p:spPr>
          <a:xfrm>
            <a:off x="404664" y="1403648"/>
            <a:ext cx="6192688" cy="6840760"/>
          </a:xfrm>
        </p:spPr>
        <p:txBody>
          <a:bodyPr>
            <a:normAutofit fontScale="40000" lnSpcReduction="20000"/>
          </a:bodyPr>
          <a:lstStyle/>
          <a:p>
            <a:pPr algn="just"/>
            <a:endParaRPr lang="fr-FR" dirty="0"/>
          </a:p>
          <a:p>
            <a:pPr algn="just"/>
            <a:r>
              <a:rPr lang="fr-FR" dirty="0" smtClean="0">
                <a:hlinkClick r:id="rId2"/>
              </a:rPr>
              <a:t>Impressions des élèves</a:t>
            </a:r>
            <a:endParaRPr lang="fr-FR" dirty="0" smtClean="0"/>
          </a:p>
          <a:p>
            <a:pPr marL="114300" indent="0" algn="just">
              <a:buNone/>
            </a:pPr>
            <a:r>
              <a:rPr lang="fr-FR" dirty="0" smtClean="0"/>
              <a:t>Le </a:t>
            </a:r>
            <a:r>
              <a:rPr lang="fr-FR" dirty="0"/>
              <a:t>voyage que j’ai effectué en ce mois de février a été très plaisant et représente une expérience joignant l’utile à l’agréable. Il fut enrichissant sur le plan culturel, historique, professionnel et bien sûr linguistique.</a:t>
            </a:r>
          </a:p>
          <a:p>
            <a:pPr marL="114300" indent="0" algn="just">
              <a:buNone/>
            </a:pPr>
            <a:r>
              <a:rPr lang="fr-FR" dirty="0"/>
              <a:t>Tout d’abord je tiens à dire que ce voyage m’a permis de faire des progrès en russe. Je pense avoir appris de nombreuses expressions utiles que je n’aurais surement pas utilisées dans d’autres circonstances. Je crois aussi que le carnet de bord a beaucoup contribué à mes progrès car il nous obligeait à chercher du vocabulaire spécifique. Je suis très content aussi d’avoir eu la possibilité de tenir des conversations longues et complètes en russe avec mon correspondant et sa famille. </a:t>
            </a:r>
          </a:p>
          <a:p>
            <a:pPr marL="114300" indent="0" algn="just">
              <a:buNone/>
            </a:pPr>
            <a:r>
              <a:rPr lang="fr-FR" dirty="0"/>
              <a:t>Du point de vue historique ce voyage m’a également beaucoup apporté. Etant passionné d’histoire, j’ai profité des différentes visites notamment celle du musée historique qui m’a fortement instruit sur l’histoire de la Russie de l’époque moderne à l’époque contemporaine. En effet dans le programme d’histoire en France, seule l’époque stalinienne est étudiée en détail, ce que je regrette car j’estime que l’histoire russe est très intéressante et riche. Je suis très content d’avoir découvert l’histoire sur place. Cela permet d’avoir un autre point de vue. J’ai par exemple discuté dans ma famille de la période communiste et j’ai ainsi eu un véritable témoignage sur l’histoire récente de la Russie.</a:t>
            </a:r>
          </a:p>
          <a:p>
            <a:pPr marL="114300" indent="0" algn="just">
              <a:buNone/>
            </a:pPr>
            <a:r>
              <a:rPr lang="fr-FR" dirty="0"/>
              <a:t>Un des aspects dont je ne soupçonnais pas l’intérêt était celui de l’orientation professionnelle. Avant mon départ, je pensais que la découverte des entreprises françaises installées en Russie n’allait pas m’apporter grand chose. Pourtant, durant la visite des missions économiques Ubifrance de l’Ambassade de France, j’ai découvert des perspectives d’emplois intéressantes étroitement liées à la langue russe. Souhaitant peut-être m’engager dans cette voie, j’en ai profité pour poser de nombreuses questions notamment sur les parcours d’études et leurs qualifications. De plus j’ai compris que ma LV3 pourrait s’avérer très précieuse par la suite. La langue russe permet en effet d’ouvrir son orientation vers différents métiers en lien avec la Russie évidemment. Dans l’absolu, je trouve le métier de diplomate attractif et j’ai beaucoup apprécié l’intervention des diplomates. Lors de leur intervention, ils ont détaillé leur parcours, aussi bien leurs études que leurs diplômes et concours, c’est pourquoi je l’ai trouvée très complète.  </a:t>
            </a:r>
          </a:p>
          <a:p>
            <a:pPr marL="114300" indent="0" algn="just">
              <a:buNone/>
            </a:pPr>
            <a:r>
              <a:rPr lang="fr-FR" dirty="0"/>
              <a:t>Enfin, du côté culturel de ce voyage, je ne retiens que des choses positives. Il m’a premièrement permis d’abattre les préjugés sur la culture russe. Le mode de vie à la russe est assez spécifique. Il faut se faire aux conditions difficiles et il faut voir les choses en grand. Je m’explique. Le territoire et les métropoles étant immenses, tout trajet ou déplacement prend des proportions plus grandes là-bas. Je me suis surtout enrichi lors de différentes visites des galeries </a:t>
            </a:r>
            <a:r>
              <a:rPr lang="fr-FR" dirty="0" err="1" smtClean="0"/>
              <a:t>Trétiakov</a:t>
            </a:r>
            <a:r>
              <a:rPr lang="fr-FR" dirty="0" smtClean="0"/>
              <a:t> </a:t>
            </a:r>
            <a:r>
              <a:rPr lang="fr-FR" dirty="0"/>
              <a:t>et de l’Ermitage. J’y ai découvert et apprécié beaucoup d’œuvres de différentes époques et pays. De plus mon correspondant étant un lecteur assidu, m’a conseillé plusieurs auteurs russes contemporains et plus anciens. Cela me permettra donc de découvrir une littérature que pour l’instant je ne connais pas. Enfin je tiens à souligner le grand civisme des russes. Je trouve que les automobilistes sont très disciplinés. Bien que pressés il laisse toujours la priorité aux piétons et restent très prudents sur la route. De plus on remarque une certaine propreté dans la rue et surtout dans le métro, ce qui est très rare dans les autres capitales</a:t>
            </a:r>
            <a:r>
              <a:rPr lang="fr-FR" dirty="0" smtClean="0"/>
              <a:t>.</a:t>
            </a:r>
          </a:p>
          <a:p>
            <a:pPr marL="466344" lvl="1" indent="0" algn="just">
              <a:buNone/>
            </a:pPr>
            <a:endParaRPr lang="fr-FR" dirty="0" smtClean="0"/>
          </a:p>
          <a:p>
            <a:pPr marL="466344" lvl="1" indent="0" algn="r">
              <a:buNone/>
            </a:pPr>
            <a:r>
              <a:rPr lang="fr-FR" dirty="0" smtClean="0"/>
              <a:t>Antoine Weber</a:t>
            </a:r>
            <a:endParaRPr lang="fr-FR" dirty="0"/>
          </a:p>
        </p:txBody>
      </p:sp>
    </p:spTree>
    <p:extLst>
      <p:ext uri="{BB962C8B-B14F-4D97-AF65-F5344CB8AC3E}">
        <p14:creationId xmlns:p14="http://schemas.microsoft.com/office/powerpoint/2010/main" val="1929022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465667"/>
            <a:ext cx="6171010" cy="1009989"/>
          </a:xfrm>
        </p:spPr>
        <p:txBody>
          <a:bodyPr/>
          <a:lstStyle/>
          <a:p>
            <a:r>
              <a:rPr lang="fr-FR" dirty="0" smtClean="0">
                <a:solidFill>
                  <a:schemeClr val="accent1">
                    <a:lumMod val="75000"/>
                  </a:schemeClr>
                </a:solidFill>
              </a:rPr>
              <a:t>Les élèves parlent…</a:t>
            </a:r>
            <a:endParaRPr lang="fr-FR" dirty="0">
              <a:solidFill>
                <a:schemeClr val="accent1">
                  <a:lumMod val="75000"/>
                </a:schemeClr>
              </a:solidFill>
            </a:endParaRPr>
          </a:p>
        </p:txBody>
      </p:sp>
      <p:sp>
        <p:nvSpPr>
          <p:cNvPr id="4" name="Espace réservé du texte 3"/>
          <p:cNvSpPr>
            <a:spLocks noGrp="1"/>
          </p:cNvSpPr>
          <p:nvPr>
            <p:ph type="body" sz="half" idx="2"/>
          </p:nvPr>
        </p:nvSpPr>
        <p:spPr>
          <a:xfrm>
            <a:off x="404664" y="1403648"/>
            <a:ext cx="5976664" cy="6595072"/>
          </a:xfrm>
        </p:spPr>
        <p:txBody>
          <a:bodyPr>
            <a:noAutofit/>
          </a:bodyPr>
          <a:lstStyle/>
          <a:p>
            <a:pPr algn="just"/>
            <a:r>
              <a:rPr lang="fr-FR" sz="900" dirty="0"/>
              <a:t>Un voyage à environ 3000 km de Strasbourg m’a apporté un regain indéniable d’attention et d’hésitation quant à mon avenir (socio)professionnel, de par la découverte d’une culture et d’une histoire omniprésente et intéressante tout au long de la semaine, ainsi que par la pratique quotidienne d’une langue dans un contexte particulièrement bien amené (grâce à l’échange organisé avec l’école Romain Rolland de Moscou).</a:t>
            </a:r>
          </a:p>
          <a:p>
            <a:pPr algn="just"/>
            <a:r>
              <a:rPr lang="fr-FR" sz="900" dirty="0"/>
              <a:t> En effet, cette semaine passée à Moscou m’a permis de découvrir quelques diverses opportunités qui me seront peut-être possible de saisir dans ma carrière professionnelle à venir ; grâce notamment  à l’apprentissage de la langue de Pouchkine, même si je ne possède qu’une connaissance fébrile de celle-ci pour le moment. Les deux visites à l’ambassade de France à Moscou auxquels j’ai pu assistées m’ont amené à l’idée qu’une ouverture internationale, grâce à la connaissance de n’importe quelle langue, constitue un avantage certain face aux curriculums vitae d’autres personnes. Par ailleurs, j’ai aussi pu remarquer que si la langue apprise se fait relativement rare dans son pays natal (comme pour le russe en France), ainsi peu de gens auront ce même avantage, et les opportunités professionnelles seront alors plus faciles à saisir. Ce voyage m’a donc encouragé à poursuivre mes efforts dans l’apprentissage du russe et m’a aussi, bien entendu, permis de me familiariser avec cette langue.</a:t>
            </a:r>
          </a:p>
          <a:p>
            <a:pPr algn="just"/>
            <a:r>
              <a:rPr lang="fr-FR" sz="900" dirty="0"/>
              <a:t>Une semaine en Russie, dans une famille russe qui ne parle que très peu les langues que j’apprends (hormis le russe, bien entendu), amène effectivement à développer ses connaissances linguistiques de manière assez intéressante. En effet, les repas, et les conversations russes qui l’accompagnent, m’ont aidé à acquérir une meilleure compréhension de la langue au niveau de l’oral. Mais je dois ajouter que cette compréhension est également bien meilleure à l’écrit, grâce notamment à la lecture quotidienne de l’alphabet cyrillique que ça soit dans les musées (les explications données sur les tableaux par exemple), mais aussi dans  les journaux russes ou dans les livres d’enfances de mon correspondant (qu’il m’a montré). Néanmoins, il m’est resté très difficile de m’exprimer correctement à l’oral avec la famille et mon correspondant à cause de mon vocabulaire qui reste bien limité.</a:t>
            </a:r>
          </a:p>
          <a:p>
            <a:pPr algn="just"/>
            <a:r>
              <a:rPr lang="fr-FR" sz="900" dirty="0"/>
              <a:t>Enfin, mes premiers sentiments avec un peu de recul m’amènent à penser que ce voyage a été une grande réussite au niveau de l’apport historique et culturel. Ce séjour en Russie m’a bel et bien montré la façon actuelle de vivre dans un pays que certains qualifient de superpuissante émergeante (puisqu’on attache la Russie au groupe de pays BRIC). J’ai particulièrement ressenti les influences occidentales à Moscou, probablement compte tenu du fait que ma famille d’accueil possède une place relativement avancée dans la société (grâce à leurs positions professionnels) et un logement au centre de Moscou. L’exemple le plus frappant, que j’ai pu remarquer à maintes reprises, qui montre l’essor actuel de la Russie dans le monde capitaliste moderne, a été l’impressionnant et désordonné trafic de voitures sur les immenses boulevards et avenues de Moscou. Cela montre vraiment que la Russie se met à la page au niveau des infrastructures (et des services) pour contenir une ville en perpétuel mouvement. Mais le voyage m’a aussi rapproché de la culture russe en y apprenant l’histoire de celle-ci, grâce à la diversité des musées que j’ai pu visités. Les musées historiques ou nationaux se sont révélés très intéressants pour à la fois y comprendre l’art russe et ses artistes, mais aussi l’histoire et les événements qui ont marqué à jamais ce pays. Il a aussi été possible de remarquer l’évolution de l’architecture russe et par la même occasion les différences de mentalité et de points de vues entre les différents tsars. J’ai également appris à connaître certaines traditions qui se font en Russie comme la présence d’icônes religieuses dans les familles ou encore la fête qui nous a accompagné le jour de notre départ le 23 février : la journée des défenseurs de la patrie, plus communément dédiée aux hommes ! </a:t>
            </a:r>
          </a:p>
          <a:p>
            <a:pPr algn="just"/>
            <a:r>
              <a:rPr lang="fr-FR" sz="900" dirty="0"/>
              <a:t>Ce voyage a donc été très complet sur de nombreux points essentiels à l’approche et à la connaissance d’une culture atypique et tout à fait originale, et qui, par ailleurs, m’a fortement séduit.</a:t>
            </a:r>
          </a:p>
          <a:p>
            <a:pPr marL="36576" indent="0">
              <a:buNone/>
            </a:pPr>
            <a:endParaRPr lang="fr-FR" sz="900" dirty="0" smtClean="0"/>
          </a:p>
          <a:p>
            <a:pPr marL="36576" indent="0" algn="r">
              <a:buNone/>
            </a:pPr>
            <a:r>
              <a:rPr lang="fr-FR" sz="900" dirty="0" smtClean="0"/>
              <a:t>Ludovic </a:t>
            </a:r>
            <a:r>
              <a:rPr lang="fr-FR" sz="900" dirty="0" err="1" smtClean="0"/>
              <a:t>Schlosser</a:t>
            </a:r>
            <a:endParaRPr lang="fr-FR" sz="900" dirty="0"/>
          </a:p>
        </p:txBody>
      </p:sp>
    </p:spTree>
    <p:extLst>
      <p:ext uri="{BB962C8B-B14F-4D97-AF65-F5344CB8AC3E}">
        <p14:creationId xmlns:p14="http://schemas.microsoft.com/office/powerpoint/2010/main" val="3226298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2656" y="395536"/>
            <a:ext cx="6171010" cy="1226013"/>
          </a:xfrm>
        </p:spPr>
        <p:txBody>
          <a:bodyPr/>
          <a:lstStyle/>
          <a:p>
            <a:r>
              <a:rPr lang="fr-FR" dirty="0" smtClean="0">
                <a:solidFill>
                  <a:schemeClr val="accent1">
                    <a:lumMod val="75000"/>
                  </a:schemeClr>
                </a:solidFill>
              </a:rPr>
              <a:t>Les élèves parlent…</a:t>
            </a:r>
            <a:endParaRPr lang="fr-FR" dirty="0">
              <a:solidFill>
                <a:schemeClr val="accent1">
                  <a:lumMod val="75000"/>
                </a:schemeClr>
              </a:solidFill>
            </a:endParaRPr>
          </a:p>
        </p:txBody>
      </p:sp>
      <p:sp>
        <p:nvSpPr>
          <p:cNvPr id="4" name="Espace réservé du texte 3"/>
          <p:cNvSpPr>
            <a:spLocks noGrp="1"/>
          </p:cNvSpPr>
          <p:nvPr>
            <p:ph type="body" sz="half" idx="2"/>
          </p:nvPr>
        </p:nvSpPr>
        <p:spPr>
          <a:xfrm>
            <a:off x="548680" y="1691680"/>
            <a:ext cx="5832648" cy="6451056"/>
          </a:xfrm>
        </p:spPr>
        <p:txBody>
          <a:bodyPr>
            <a:noAutofit/>
          </a:bodyPr>
          <a:lstStyle/>
          <a:p>
            <a:pPr algn="just"/>
            <a:r>
              <a:rPr lang="fr-FR" sz="900" dirty="0"/>
              <a:t>Le séjour en Russie, qui s’est déroulé du 13 au 23 février 2011, a été sur de multiples aspects une expérience extrêmement intéressante, en ce qui concernent la culture, l’histoire et la langue du pays, mais surtout enrichissante sur le plan personnel. Notre voyage s’est déroulé en deux étapes. Nous avons d’abord passé une semaine à Moscou, chez nos correspondants russes, et participé avec eux à de nombreuses sorties et visites très variées. Celles-ci nous ont permis de découvrir la richesse de la capitale et de ses alentours, notamment les paysages magnifiques qu’elle propose (sous la neige et dans le froid, c’est encore plus beau !). La fameuse Place Rouge, divinement colorée par les bulles de la cathédrale Saint Basile le Bienheureux et la muraille rouge du Kremlin, ainsi que la vue du domaine de </a:t>
            </a:r>
            <a:r>
              <a:rPr lang="fr-FR" sz="900" dirty="0" err="1"/>
              <a:t>Kolomenskoié</a:t>
            </a:r>
            <a:r>
              <a:rPr lang="fr-FR" sz="900" dirty="0"/>
              <a:t> (qui constitue l’ancienne propriété des tsars russes), dans un méandre de la Moskova, sont de très bons exemples pour illustrer la beauté de la région. Mais nous avons également pu pleinement profiter du dynamisme culturel qui est l’un des atouts majeurs de Moscou.  Le musée historique, dans lequel nous avons suivi une visite guidée, nous a donné la chronologie des événements qui ont marqué l’actuelle Russie, depuis la préhistoire jusqu'à la dynastie des Romanov, et permis de mieux comprendre l’histoire de ce peuple. A la galerie </a:t>
            </a:r>
            <a:r>
              <a:rPr lang="fr-FR" sz="900" dirty="0" err="1"/>
              <a:t>Tretiakov</a:t>
            </a:r>
            <a:r>
              <a:rPr lang="fr-FR" sz="900" dirty="0"/>
              <a:t>, nous avons pu découvrir l’évolution d’un art et d’une société à travers la peinture russe qui reste encore méconnue. </a:t>
            </a:r>
          </a:p>
          <a:p>
            <a:pPr algn="just"/>
            <a:r>
              <a:rPr lang="fr-FR" sz="900" dirty="0"/>
              <a:t>Le programme, très riche, ne s’est pourtant pas arrêté là. Nos professeurs nous ont invités à nous rendre à l’ambassade de France à Moscou, pour y rencontrer des diplomates et participer à un échange, ainsi qu’à la Douma de Moscou. Une journée a été consacré à l’ouverture professionnelle. J’ai eu la chance immense d’être accueillie à l’ambassade pour une matinée en entretien avec Elizabeth Puissant, directrice commerciale. Le discours qu’elle a tenu et les réponses qu’elle m’a apportées m’ont beaucoup appris, et je suis sortie de son bureau pleinement satisfaite. Mon envie de travailler en Russie pour les affaires françaises s’est renforcée, et j’ai pu voir à quel point le russe est déterminant pour notre orientation. Le russe, qui à première vue semble « rare », est en réalité doté de réels avantages. Mon objectif est de persévérer dans l’apprentissage de cette langue, pour, plus tard, pouvoir prétendre à un poste en Russie. </a:t>
            </a:r>
          </a:p>
          <a:p>
            <a:pPr algn="just"/>
            <a:r>
              <a:rPr lang="fr-FR" sz="900" dirty="0"/>
              <a:t>Le fait d’être en permanence avec nos correspondants a été très bénéfique pour moi au niveau des apports linguistiques. J’ai pratiqué le russe en continu et essayé de m’exprimer avec des adultes correctement, ce qui n’était pas toujours évident. Etre baignée dans une famille et devoir se débrouiller seule permet non seulement de parler la langue, mais aussi de vivre une expérience humaine unique et instructive. Nous vivions dans une toute autre culture, participions à la vie de famille, mangions des plats typiques… et cela a contribué en grande partie à rendre ce séjour particulièrement agréable. </a:t>
            </a:r>
          </a:p>
          <a:p>
            <a:pPr algn="just"/>
            <a:r>
              <a:rPr lang="fr-FR" sz="900" dirty="0"/>
              <a:t>La deuxième partie de notre voyage, composée de trois jours, s’est déroulée à Saint </a:t>
            </a:r>
            <a:r>
              <a:rPr lang="fr-FR" sz="900" dirty="0" err="1"/>
              <a:t>Pétersbourg</a:t>
            </a:r>
            <a:r>
              <a:rPr lang="fr-FR" sz="900" dirty="0"/>
              <a:t>, ville fondée par Pierre Le Grand. Le programme, très chargé et concentré, nous a entrainés dans de nombreux sites clés de la ville et permis d’apprendre beaucoup sur cette ville spécifique. C’est à travers les visites du Palais d’été de Catherine II (superbe datcha), du lycée Pouchkine, du merveilleux musée de l’Ermitage et de la forteresse Pierre et Paul que nous avons pu pleinement profiter et apprendre. </a:t>
            </a:r>
          </a:p>
          <a:p>
            <a:pPr algn="just"/>
            <a:r>
              <a:rPr lang="fr-FR" sz="900" dirty="0"/>
              <a:t>Le bilan du voyage en Russie est très positif. J’ai passé dix jours à faire des activités toutes plus intéressantes les unes que les autres. J’ai appris beaucoup sans en avoir l’impression. Le fait de pouvoir visiter en s’instruisant est très appréciable, et efficace. Ce séjour restera pendant longtemps dans mon esprit, et les apports, culturels, linguistiques, d’orientation, mais aussi relationnels m’ont transformés, et je suis revenue en France avec en tête l’image d’une Russie profondément chaleureuse malgré le froid glacial. </a:t>
            </a:r>
            <a:endParaRPr lang="fr-FR" sz="900" dirty="0" smtClean="0"/>
          </a:p>
          <a:p>
            <a:pPr algn="just"/>
            <a:endParaRPr lang="fr-FR" sz="900" dirty="0"/>
          </a:p>
          <a:p>
            <a:pPr marL="36576" indent="0" algn="r">
              <a:buNone/>
            </a:pPr>
            <a:r>
              <a:rPr lang="fr-FR" sz="900" dirty="0"/>
              <a:t>WLODARCZAK </a:t>
            </a:r>
            <a:r>
              <a:rPr lang="fr-FR" sz="900" dirty="0" smtClean="0"/>
              <a:t>Sophie</a:t>
            </a:r>
            <a:endParaRPr lang="fr-FR" sz="900" dirty="0"/>
          </a:p>
        </p:txBody>
      </p:sp>
    </p:spTree>
    <p:extLst>
      <p:ext uri="{BB962C8B-B14F-4D97-AF65-F5344CB8AC3E}">
        <p14:creationId xmlns:p14="http://schemas.microsoft.com/office/powerpoint/2010/main" val="1124022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465667"/>
            <a:ext cx="6171010" cy="1009989"/>
          </a:xfrm>
        </p:spPr>
        <p:txBody>
          <a:bodyPr/>
          <a:lstStyle/>
          <a:p>
            <a:r>
              <a:rPr lang="fr-FR" dirty="0" smtClean="0">
                <a:solidFill>
                  <a:schemeClr val="accent1">
                    <a:lumMod val="75000"/>
                  </a:schemeClr>
                </a:solidFill>
              </a:rPr>
              <a:t>Les élèves parlent…</a:t>
            </a:r>
            <a:endParaRPr lang="fr-FR" dirty="0">
              <a:solidFill>
                <a:schemeClr val="accent1">
                  <a:lumMod val="75000"/>
                </a:schemeClr>
              </a:solidFill>
            </a:endParaRPr>
          </a:p>
        </p:txBody>
      </p:sp>
      <p:sp>
        <p:nvSpPr>
          <p:cNvPr id="5" name="Espace réservé du texte 4"/>
          <p:cNvSpPr>
            <a:spLocks noGrp="1"/>
          </p:cNvSpPr>
          <p:nvPr>
            <p:ph type="body" sz="half" idx="2"/>
          </p:nvPr>
        </p:nvSpPr>
        <p:spPr>
          <a:xfrm>
            <a:off x="332656" y="1547665"/>
            <a:ext cx="6192688" cy="6739088"/>
          </a:xfrm>
        </p:spPr>
        <p:txBody>
          <a:bodyPr>
            <a:noAutofit/>
          </a:bodyPr>
          <a:lstStyle/>
          <a:p>
            <a:pPr algn="just"/>
            <a:r>
              <a:rPr lang="fr-FR" sz="900" dirty="0" smtClean="0"/>
              <a:t>Tout </a:t>
            </a:r>
            <a:r>
              <a:rPr lang="fr-FR" sz="900" dirty="0"/>
              <a:t>d'abord, je dois dire que ce voyage en Russie a été l'une des plus belles expériences de ma vie et ce dans plusieurs domaines.  </a:t>
            </a:r>
          </a:p>
          <a:p>
            <a:pPr algn="just"/>
            <a:endParaRPr lang="fr-FR" sz="900" dirty="0"/>
          </a:p>
          <a:p>
            <a:pPr algn="just"/>
            <a:r>
              <a:rPr lang="fr-FR" sz="900" dirty="0" smtClean="0"/>
              <a:t>Premièrement</a:t>
            </a:r>
            <a:r>
              <a:rPr lang="fr-FR" sz="900" dirty="0"/>
              <a:t>, ce séjour a été très enrichissant d'un point de vue linguistique. Je trouve la langue russe très belle, autant à parler qu'à écrire. Le fait de communiquer, d'échanger avec nos correspondants m'a permis d'enrichir mon vocabulaire. En effet, ils m'ont appris plusieurs mots ainsi que des expressions et quelques onomatopées également. Je pense qu'il est important d'en connaître car cela permet d'être mieux compris et peut-être mieux accepté dans un autre pays. De plus, le fait d'avoir séjourné en Russie nous a à tous permis de nous « imprégner » de l'accent russe et d'avoir été  face à des situations de la vie courante telles que acheter des souvenirs, commander un plat ou encore  demander son chemin dans la rue par exemple</a:t>
            </a:r>
            <a:r>
              <a:rPr lang="fr-FR" sz="900" dirty="0" smtClean="0"/>
              <a:t>.</a:t>
            </a:r>
          </a:p>
          <a:p>
            <a:pPr marL="36576" indent="0" algn="just">
              <a:buNone/>
            </a:pPr>
            <a:endParaRPr lang="fr-FR" sz="900" dirty="0"/>
          </a:p>
          <a:p>
            <a:pPr algn="just"/>
            <a:r>
              <a:rPr lang="fr-FR" sz="900" dirty="0" smtClean="0"/>
              <a:t>Ensuite</a:t>
            </a:r>
            <a:r>
              <a:rPr lang="fr-FR" sz="900" dirty="0"/>
              <a:t>, le voyage a été une très bonne façon de découvrir la culture russe. Le mode de vie que les gens ont dans ce pays a été très intéressant à découvrir et à vivre. La gastronomie, les arts et l'architecture m'ont spécialement plu. Manger des plats typiques, comme le </a:t>
            </a:r>
            <a:r>
              <a:rPr lang="fr-FR" sz="900" dirty="0" smtClean="0"/>
              <a:t>borchtch </a:t>
            </a:r>
            <a:r>
              <a:rPr lang="fr-FR" sz="900" dirty="0"/>
              <a:t>et les </a:t>
            </a:r>
            <a:r>
              <a:rPr lang="fr-FR" sz="900" dirty="0" err="1" smtClean="0"/>
              <a:t>syrnikis</a:t>
            </a:r>
            <a:r>
              <a:rPr lang="fr-FR" sz="900" dirty="0"/>
              <a:t>, dans des milieux authentiques, tel que le Goum, a été très agréable. Pour les arts, visiter la galerie </a:t>
            </a:r>
            <a:r>
              <a:rPr lang="fr-FR" sz="900" dirty="0" err="1" smtClean="0"/>
              <a:t>Trétiakov</a:t>
            </a:r>
            <a:r>
              <a:rPr lang="fr-FR" sz="900" dirty="0" smtClean="0"/>
              <a:t> </a:t>
            </a:r>
            <a:r>
              <a:rPr lang="fr-FR" sz="900" dirty="0"/>
              <a:t>qui est renommée mondialement ainsi que le Musée Historique de Moscou et le Musée de l'Ermitage eux aussi très connus m'a permis de pouvoir voir en vrai des </a:t>
            </a:r>
            <a:r>
              <a:rPr lang="fr-FR" sz="900" dirty="0" err="1"/>
              <a:t>oeuvres</a:t>
            </a:r>
            <a:r>
              <a:rPr lang="fr-FR" sz="900" dirty="0"/>
              <a:t> que j'avais précédemment étudié en classe comme </a:t>
            </a:r>
            <a:r>
              <a:rPr lang="fr-FR" sz="900" i="1" dirty="0"/>
              <a:t>La desserte, harmonie rouge</a:t>
            </a:r>
            <a:r>
              <a:rPr lang="fr-FR" sz="900" dirty="0"/>
              <a:t>, tableau peint par Henri Matisse en 1908. l'architecture, nous l'avons découverte en visitant Moscou. La visite du lycée de Pouchkine m'a également beaucoup plu. J'ai vraiment été plongée dans la vie d'étudiant de Pouchkine lorsqu'il était élève de cette école, notamment avec la visite de ses anciennes salles de classe, de sa chambre, mais aussi de la découverte de quelques uns et unes de ses multiples vers et lignes écrits de sa propre main. Les édifices tels que les églises et les cathédrales (la cathédrale Basile-le-Bienheureux ou Saint-Basile), les palais (</a:t>
            </a:r>
            <a:r>
              <a:rPr lang="fr-FR" sz="900" dirty="0" err="1"/>
              <a:t>Tsarskoïe</a:t>
            </a:r>
            <a:r>
              <a:rPr lang="fr-FR" sz="900" dirty="0"/>
              <a:t> </a:t>
            </a:r>
            <a:r>
              <a:rPr lang="fr-FR" sz="900" dirty="0" err="1"/>
              <a:t>Selo</a:t>
            </a:r>
            <a:r>
              <a:rPr lang="fr-FR" sz="900" dirty="0"/>
              <a:t>, l'Ermitage ou Palais d'hiver)</a:t>
            </a:r>
            <a:r>
              <a:rPr lang="fr-FR" sz="900" b="1" dirty="0"/>
              <a:t> </a:t>
            </a:r>
            <a:r>
              <a:rPr lang="fr-FR" sz="900" dirty="0"/>
              <a:t>, les bâtiments de style stalinien, imposants et classiques, ainsi que les grands magasins (le Goum) et le métropolitain comme ceux de Moscou et de </a:t>
            </a:r>
            <a:r>
              <a:rPr lang="fr-FR" sz="900" dirty="0" smtClean="0"/>
              <a:t>Saint-Pétersbourg</a:t>
            </a:r>
            <a:r>
              <a:rPr lang="fr-FR" sz="900" dirty="0"/>
              <a:t>, sont typiquement russes. Il est impossible d'en trouver ailleurs et je trouve que cela donne du charme et une véritable authenticité à ce pays</a:t>
            </a:r>
            <a:r>
              <a:rPr lang="fr-FR" sz="900" dirty="0" smtClean="0"/>
              <a:t>.</a:t>
            </a:r>
          </a:p>
          <a:p>
            <a:pPr algn="just"/>
            <a:endParaRPr lang="fr-FR" sz="900" dirty="0"/>
          </a:p>
          <a:p>
            <a:pPr algn="just"/>
            <a:r>
              <a:rPr lang="fr-FR" sz="900" dirty="0" smtClean="0"/>
              <a:t>De </a:t>
            </a:r>
            <a:r>
              <a:rPr lang="fr-FR" sz="900" dirty="0"/>
              <a:t>plus, la Russie a une certaine histoire. Les empereurs et les tsars ont chacun plus ou moins apporté quelque chose à leur pays, dans les domaines de l'économie et de la culture par exemple. Visiter leurs demeures mais aussi des bâtiments qu'ils ont fait construire et dans quels buts nous ont permis de comprendre la personnalité de ces dirigeants et du comportement de chacun vis-à-vis du pouvoir et du peuple</a:t>
            </a:r>
            <a:r>
              <a:rPr lang="fr-FR" sz="900" dirty="0" smtClean="0"/>
              <a:t>.</a:t>
            </a:r>
          </a:p>
          <a:p>
            <a:pPr algn="just"/>
            <a:endParaRPr lang="fr-FR" sz="900" dirty="0"/>
          </a:p>
          <a:p>
            <a:pPr algn="just"/>
            <a:r>
              <a:rPr lang="fr-FR" sz="900" dirty="0" smtClean="0"/>
              <a:t>Enfin</a:t>
            </a:r>
            <a:r>
              <a:rPr lang="fr-FR" sz="900" dirty="0"/>
              <a:t>, la journée découverte d'entreprise a été elle aussi enrichissante. Rencontrer des professionnels francophones implantés sur le territoire russe et leur poser des questions a été très intéressant. Tous nous ont dit que le marché du travail russe était en constant développement et que travailler quelques années à l'étranger pouvait vraiment nous apporter quelque chose et nous faire vivre une expérience unique.</a:t>
            </a:r>
          </a:p>
          <a:p>
            <a:pPr algn="just"/>
            <a:endParaRPr lang="fr-FR" sz="900" dirty="0"/>
          </a:p>
          <a:p>
            <a:pPr algn="just"/>
            <a:r>
              <a:rPr lang="fr-FR" sz="900" dirty="0" smtClean="0"/>
              <a:t>En </a:t>
            </a:r>
            <a:r>
              <a:rPr lang="fr-FR" sz="900" dirty="0"/>
              <a:t>conclusion, j'ai trouvé que ce voyage en Russie, par lequel nous avons eu l'immense chance de visiter les deux villes majeures de ce pays, a été extrêmement intéressant et enrichissant, et ce de plusieurs points de vue : culturel, historique, professionnel et humain. La dernière chose que je voudrais dire à propos de ce voyage est que cela a été une expérience formidable et que je souhaite maintenant retourner le plus vite possible en Russie !</a:t>
            </a:r>
          </a:p>
          <a:p>
            <a:pPr algn="just"/>
            <a:endParaRPr lang="fr-FR" sz="900" dirty="0" smtClean="0"/>
          </a:p>
          <a:p>
            <a:pPr marL="36576" indent="0" algn="r">
              <a:buNone/>
            </a:pPr>
            <a:r>
              <a:rPr lang="fr-FR" sz="900" dirty="0" smtClean="0"/>
              <a:t>Lucie Borne </a:t>
            </a:r>
            <a:endParaRPr lang="fr-FR" sz="900" dirty="0"/>
          </a:p>
        </p:txBody>
      </p:sp>
    </p:spTree>
    <p:extLst>
      <p:ext uri="{BB962C8B-B14F-4D97-AF65-F5344CB8AC3E}">
        <p14:creationId xmlns:p14="http://schemas.microsoft.com/office/powerpoint/2010/main" val="30973988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1305</TotalTime>
  <Words>1320</Words>
  <Application>Microsoft Office PowerPoint</Application>
  <PresentationFormat>Affichage à l'écran (4:3)</PresentationFormat>
  <Paragraphs>114</Paragraphs>
  <Slides>9</Slides>
  <Notes>4</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Apothicaire</vt:lpstr>
      <vt:lpstr>PARTENARIAT FRANCO-RUSSE entre le Lycée International des Pontonniers de Strasbourg  et l’Ecole Romain Rolland de Moscou </vt:lpstr>
      <vt:lpstr>Contexte du PROJET </vt:lpstr>
      <vt:lpstr>Pourquoi ce projet?</vt:lpstr>
      <vt:lpstr>Place de la mobilité dans l’enseignement du russe</vt:lpstr>
      <vt:lpstr>Orientation des élèves</vt:lpstr>
      <vt:lpstr>Les élèves parlent…</vt:lpstr>
      <vt:lpstr>Les élèves parlent…</vt:lpstr>
      <vt:lpstr>Les élèves parlent…</vt:lpstr>
      <vt:lpstr>Les élèves parlent…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PARTENARIAT FRANCO-RUSSE</dc:title>
  <dc:creator>Région Alsace</dc:creator>
  <cp:lastModifiedBy>ordinnateur</cp:lastModifiedBy>
  <cp:revision>110</cp:revision>
  <cp:lastPrinted>2011-03-23T18:28:52Z</cp:lastPrinted>
  <dcterms:created xsi:type="dcterms:W3CDTF">2010-10-18T06:26:25Z</dcterms:created>
  <dcterms:modified xsi:type="dcterms:W3CDTF">2013-03-05T16:19:27Z</dcterms:modified>
</cp:coreProperties>
</file>